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12192000" cy="6858000"/>
  <p:notesSz cx="6858000" cy="9144000"/>
  <p:embeddedFontLst>
    <p:embeddedFont>
      <p:font typeface="Century Gothic" panose="020B0502020202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jHGc0fabdAe2jH/3ggqCVnt7gX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1A343D-3996-49F5-8CF8-C7C5FEEBAEC4}">
  <a:tblStyle styleId="{AE1A343D-3996-49F5-8CF8-C7C5FEEBAEC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BED26D-844B-4E88-A60D-24A18F723D77}" styleName="Table_1">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F7E7"/>
          </a:solidFill>
        </a:fill>
      </a:tcStyle>
    </a:wholeTbl>
    <a:band1H>
      <a:tcTxStyle/>
      <a:tcStyle>
        <a:tcBdr/>
        <a:fill>
          <a:solidFill>
            <a:srgbClr val="E2EFCC"/>
          </a:solidFill>
        </a:fill>
      </a:tcStyle>
    </a:band1H>
    <a:band2H>
      <a:tcTxStyle/>
      <a:tcStyle>
        <a:tcBdr/>
      </a:tcStyle>
    </a:band2H>
    <a:band1V>
      <a:tcTxStyle/>
      <a:tcStyle>
        <a:tcBdr/>
        <a:fill>
          <a:solidFill>
            <a:srgbClr val="E2EFCC"/>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9" name="Google Shape;579;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2" name="Google Shape;642;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22"/>
        <p:cNvGrpSpPr/>
        <p:nvPr/>
      </p:nvGrpSpPr>
      <p:grpSpPr>
        <a:xfrm>
          <a:off x="0" y="0"/>
          <a:ext cx="0" cy="0"/>
          <a:chOff x="0" y="0"/>
          <a:chExt cx="0" cy="0"/>
        </a:xfrm>
      </p:grpSpPr>
      <p:grpSp>
        <p:nvGrpSpPr>
          <p:cNvPr id="23" name="Google Shape;23;p58"/>
          <p:cNvGrpSpPr/>
          <p:nvPr/>
        </p:nvGrpSpPr>
        <p:grpSpPr>
          <a:xfrm>
            <a:off x="0" y="-2373"/>
            <a:ext cx="12192000" cy="6867027"/>
            <a:chOff x="0" y="-2373"/>
            <a:chExt cx="12192000" cy="6867027"/>
          </a:xfrm>
        </p:grpSpPr>
        <p:sp>
          <p:nvSpPr>
            <p:cNvPr id="24" name="Google Shape;24;p5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8"/>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8"/>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lstStyle/>
            <a:p>
              <a:endParaRPr lang="es-CO"/>
            </a:p>
          </p:txBody>
        </p:sp>
      </p:grpSp>
      <p:sp>
        <p:nvSpPr>
          <p:cNvPr id="31" name="Google Shape;31;p58"/>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8"/>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3" name="Google Shape;33;p58"/>
          <p:cNvSpPr txBox="1">
            <a:spLocks noGrp="1"/>
          </p:cNvSpPr>
          <p:nvPr>
            <p:ph type="dt" idx="10"/>
          </p:nvPr>
        </p:nvSpPr>
        <p:spPr>
          <a:xfrm rot="5400000">
            <a:off x="10089390" y="1792223"/>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8"/>
          <p:cNvSpPr txBox="1">
            <a:spLocks noGrp="1"/>
          </p:cNvSpPr>
          <p:nvPr>
            <p:ph type="ftr" idx="11"/>
          </p:nvPr>
        </p:nvSpPr>
        <p:spPr>
          <a:xfrm rot="5400000">
            <a:off x="8959592" y="3226820"/>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8"/>
          <p:cNvSpPr txBox="1">
            <a:spLocks noGrp="1"/>
          </p:cNvSpPr>
          <p:nvPr>
            <p:ph type="sldNum" idx="12"/>
          </p:nvPr>
        </p:nvSpPr>
        <p:spPr>
          <a:xfrm>
            <a:off x="10351008" y="292608"/>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sz="2800" b="0" i="0" u="none" strike="noStrike" cap="none">
                <a:solidFill>
                  <a:schemeClr val="lt1"/>
                </a:solidFill>
                <a:latin typeface="Century Gothic"/>
                <a:ea typeface="Century Gothic"/>
                <a:cs typeface="Century Gothic"/>
                <a:sym typeface="Century Gothic"/>
              </a:defRPr>
            </a:lvl1pPr>
            <a:lvl2pPr marL="0" lvl="1" indent="0" algn="ctr">
              <a:spcBef>
                <a:spcPts val="0"/>
              </a:spcBef>
              <a:buNone/>
              <a:defRPr sz="2800" b="0" i="0" u="none" strike="noStrike" cap="none">
                <a:solidFill>
                  <a:schemeClr val="lt1"/>
                </a:solidFill>
                <a:latin typeface="Century Gothic"/>
                <a:ea typeface="Century Gothic"/>
                <a:cs typeface="Century Gothic"/>
                <a:sym typeface="Century Gothic"/>
              </a:defRPr>
            </a:lvl2pPr>
            <a:lvl3pPr marL="0" lvl="2" indent="0" algn="ctr">
              <a:spcBef>
                <a:spcPts val="0"/>
              </a:spcBef>
              <a:buNone/>
              <a:defRPr sz="2800" b="0" i="0" u="none" strike="noStrike" cap="none">
                <a:solidFill>
                  <a:schemeClr val="lt1"/>
                </a:solidFill>
                <a:latin typeface="Century Gothic"/>
                <a:ea typeface="Century Gothic"/>
                <a:cs typeface="Century Gothic"/>
                <a:sym typeface="Century Gothic"/>
              </a:defRPr>
            </a:lvl3pPr>
            <a:lvl4pPr marL="0" lvl="3" indent="0" algn="ctr">
              <a:spcBef>
                <a:spcPts val="0"/>
              </a:spcBef>
              <a:buNone/>
              <a:defRPr sz="2800" b="0" i="0" u="none" strike="noStrike" cap="none">
                <a:solidFill>
                  <a:schemeClr val="lt1"/>
                </a:solidFill>
                <a:latin typeface="Century Gothic"/>
                <a:ea typeface="Century Gothic"/>
                <a:cs typeface="Century Gothic"/>
                <a:sym typeface="Century Gothic"/>
              </a:defRPr>
            </a:lvl4pPr>
            <a:lvl5pPr marL="0" lvl="4" indent="0" algn="ctr">
              <a:spcBef>
                <a:spcPts val="0"/>
              </a:spcBef>
              <a:buNone/>
              <a:defRPr sz="2800" b="0" i="0" u="none" strike="noStrike" cap="none">
                <a:solidFill>
                  <a:schemeClr val="lt1"/>
                </a:solidFill>
                <a:latin typeface="Century Gothic"/>
                <a:ea typeface="Century Gothic"/>
                <a:cs typeface="Century Gothic"/>
                <a:sym typeface="Century Gothic"/>
              </a:defRPr>
            </a:lvl5pPr>
            <a:lvl6pPr marL="0" lvl="5" indent="0" algn="ctr">
              <a:spcBef>
                <a:spcPts val="0"/>
              </a:spcBef>
              <a:buNone/>
              <a:defRPr sz="2800" b="0" i="0" u="none" strike="noStrike" cap="none">
                <a:solidFill>
                  <a:schemeClr val="lt1"/>
                </a:solidFill>
                <a:latin typeface="Century Gothic"/>
                <a:ea typeface="Century Gothic"/>
                <a:cs typeface="Century Gothic"/>
                <a:sym typeface="Century Gothic"/>
              </a:defRPr>
            </a:lvl6pPr>
            <a:lvl7pPr marL="0" lvl="6" indent="0" algn="ctr">
              <a:spcBef>
                <a:spcPts val="0"/>
              </a:spcBef>
              <a:buNone/>
              <a:defRPr sz="2800" b="0" i="0" u="none" strike="noStrike" cap="none">
                <a:solidFill>
                  <a:schemeClr val="lt1"/>
                </a:solidFill>
                <a:latin typeface="Century Gothic"/>
                <a:ea typeface="Century Gothic"/>
                <a:cs typeface="Century Gothic"/>
                <a:sym typeface="Century Gothic"/>
              </a:defRPr>
            </a:lvl7pPr>
            <a:lvl8pPr marL="0" lvl="7" indent="0" algn="ctr">
              <a:spcBef>
                <a:spcPts val="0"/>
              </a:spcBef>
              <a:buNone/>
              <a:defRPr sz="2800" b="0" i="0" u="none" strike="noStrike" cap="none">
                <a:solidFill>
                  <a:schemeClr val="lt1"/>
                </a:solidFill>
                <a:latin typeface="Century Gothic"/>
                <a:ea typeface="Century Gothic"/>
                <a:cs typeface="Century Gothic"/>
                <a:sym typeface="Century Gothic"/>
              </a:defRPr>
            </a:lvl8pPr>
            <a:lvl9pPr marL="0" lvl="8" indent="0" algn="ctr">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125"/>
        <p:cNvGrpSpPr/>
        <p:nvPr/>
      </p:nvGrpSpPr>
      <p:grpSpPr>
        <a:xfrm>
          <a:off x="0" y="0"/>
          <a:ext cx="0" cy="0"/>
          <a:chOff x="0" y="0"/>
          <a:chExt cx="0" cy="0"/>
        </a:xfrm>
      </p:grpSpPr>
      <p:grpSp>
        <p:nvGrpSpPr>
          <p:cNvPr id="126" name="Google Shape;126;p67"/>
          <p:cNvGrpSpPr/>
          <p:nvPr/>
        </p:nvGrpSpPr>
        <p:grpSpPr>
          <a:xfrm>
            <a:off x="0" y="-2373"/>
            <a:ext cx="12192000" cy="6867027"/>
            <a:chOff x="0" y="-2373"/>
            <a:chExt cx="12192000" cy="6867027"/>
          </a:xfrm>
        </p:grpSpPr>
        <p:sp>
          <p:nvSpPr>
            <p:cNvPr id="127" name="Google Shape;127;p67"/>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7"/>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7"/>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7"/>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7"/>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7"/>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7"/>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7"/>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5" name="Google Shape;135;p6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6" name="Google Shape;136;p67"/>
          <p:cNvSpPr txBox="1">
            <a:spLocks noGrp="1"/>
          </p:cNvSpPr>
          <p:nvPr>
            <p:ph type="title"/>
          </p:nvPr>
        </p:nvSpPr>
        <p:spPr>
          <a:xfrm>
            <a:off x="1154956" y="4966674"/>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7"/>
          <p:cNvSpPr>
            <a:spLocks noGrp="1"/>
          </p:cNvSpPr>
          <p:nvPr>
            <p:ph type="pic" idx="2"/>
          </p:nvPr>
        </p:nvSpPr>
        <p:spPr>
          <a:xfrm>
            <a:off x="1154955" y="685800"/>
            <a:ext cx="8825658" cy="3429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38" name="Google Shape;138;p67"/>
          <p:cNvSpPr txBox="1">
            <a:spLocks noGrp="1"/>
          </p:cNvSpPr>
          <p:nvPr>
            <p:ph type="body" idx="1"/>
          </p:nvPr>
        </p:nvSpPr>
        <p:spPr>
          <a:xfrm>
            <a:off x="1154956" y="553666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9" name="Google Shape;139;p67"/>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67"/>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6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ítulo y descripción">
  <p:cSld name="Título y descripción">
    <p:spTree>
      <p:nvGrpSpPr>
        <p:cNvPr id="1" name="Shape 143"/>
        <p:cNvGrpSpPr/>
        <p:nvPr/>
      </p:nvGrpSpPr>
      <p:grpSpPr>
        <a:xfrm>
          <a:off x="0" y="0"/>
          <a:ext cx="0" cy="0"/>
          <a:chOff x="0" y="0"/>
          <a:chExt cx="0" cy="0"/>
        </a:xfrm>
      </p:grpSpPr>
      <p:grpSp>
        <p:nvGrpSpPr>
          <p:cNvPr id="144" name="Google Shape;144;p68"/>
          <p:cNvGrpSpPr/>
          <p:nvPr/>
        </p:nvGrpSpPr>
        <p:grpSpPr>
          <a:xfrm>
            <a:off x="0" y="-2373"/>
            <a:ext cx="12192000" cy="6867027"/>
            <a:chOff x="0" y="-2373"/>
            <a:chExt cx="12192000" cy="6867027"/>
          </a:xfrm>
        </p:grpSpPr>
        <p:sp>
          <p:nvSpPr>
            <p:cNvPr id="145" name="Google Shape;145;p6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8"/>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8"/>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8"/>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8"/>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3" name="Google Shape;153;p6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4" name="Google Shape;154;p68"/>
          <p:cNvSpPr txBox="1">
            <a:spLocks noGrp="1"/>
          </p:cNvSpPr>
          <p:nvPr>
            <p:ph type="title"/>
          </p:nvPr>
        </p:nvSpPr>
        <p:spPr>
          <a:xfrm>
            <a:off x="1154954" y="1063416"/>
            <a:ext cx="8825659" cy="137975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8"/>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6" name="Google Shape;156;p68"/>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68"/>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6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ita con descripción">
  <p:cSld name="Cita con descripción">
    <p:spTree>
      <p:nvGrpSpPr>
        <p:cNvPr id="1" name="Shape 160"/>
        <p:cNvGrpSpPr/>
        <p:nvPr/>
      </p:nvGrpSpPr>
      <p:grpSpPr>
        <a:xfrm>
          <a:off x="0" y="0"/>
          <a:ext cx="0" cy="0"/>
          <a:chOff x="0" y="0"/>
          <a:chExt cx="0" cy="0"/>
        </a:xfrm>
      </p:grpSpPr>
      <p:grpSp>
        <p:nvGrpSpPr>
          <p:cNvPr id="161" name="Google Shape;161;p69"/>
          <p:cNvGrpSpPr/>
          <p:nvPr/>
        </p:nvGrpSpPr>
        <p:grpSpPr>
          <a:xfrm>
            <a:off x="0" y="-2373"/>
            <a:ext cx="12192000" cy="6867027"/>
            <a:chOff x="0" y="-2373"/>
            <a:chExt cx="12192000" cy="6867027"/>
          </a:xfrm>
        </p:grpSpPr>
        <p:sp>
          <p:nvSpPr>
            <p:cNvPr id="162" name="Google Shape;162;p6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9"/>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9"/>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9"/>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9"/>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9"/>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9"/>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9"/>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0" name="Google Shape;170;p6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1" name="Google Shape;171;p69"/>
          <p:cNvSpPr txBox="1"/>
          <p:nvPr/>
        </p:nvSpPr>
        <p:spPr>
          <a:xfrm>
            <a:off x="9719438" y="2631815"/>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9600" b="0" i="0">
                <a:solidFill>
                  <a:schemeClr val="accent1"/>
                </a:solidFill>
                <a:latin typeface="Arial"/>
                <a:ea typeface="Arial"/>
                <a:cs typeface="Arial"/>
                <a:sym typeface="Arial"/>
              </a:rPr>
              <a:t>”</a:t>
            </a:r>
            <a:endParaRPr/>
          </a:p>
        </p:txBody>
      </p:sp>
      <p:sp>
        <p:nvSpPr>
          <p:cNvPr id="172" name="Google Shape;172;p69"/>
          <p:cNvSpPr txBox="1"/>
          <p:nvPr/>
        </p:nvSpPr>
        <p:spPr>
          <a:xfrm>
            <a:off x="898295" y="591093"/>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ES" sz="9600" b="0" i="0">
                <a:solidFill>
                  <a:schemeClr val="accent1"/>
                </a:solidFill>
                <a:latin typeface="Arial"/>
                <a:ea typeface="Arial"/>
                <a:cs typeface="Arial"/>
                <a:sym typeface="Arial"/>
              </a:rPr>
              <a:t>“</a:t>
            </a:r>
            <a:endParaRPr/>
          </a:p>
        </p:txBody>
      </p:sp>
      <p:sp>
        <p:nvSpPr>
          <p:cNvPr id="173" name="Google Shape;173;p69"/>
          <p:cNvSpPr txBox="1">
            <a:spLocks noGrp="1"/>
          </p:cNvSpPr>
          <p:nvPr>
            <p:ph type="title"/>
          </p:nvPr>
        </p:nvSpPr>
        <p:spPr>
          <a:xfrm>
            <a:off x="1581878" y="980517"/>
            <a:ext cx="8453906" cy="2698249"/>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69"/>
          <p:cNvSpPr txBox="1">
            <a:spLocks noGrp="1"/>
          </p:cNvSpPr>
          <p:nvPr>
            <p:ph type="body" idx="1"/>
          </p:nvPr>
        </p:nvSpPr>
        <p:spPr>
          <a:xfrm>
            <a:off x="1945945" y="3678766"/>
            <a:ext cx="7725772"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5" name="Google Shape;175;p69"/>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6" name="Google Shape;176;p69"/>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69"/>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6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arjeta de nombre">
  <p:cSld name="Tarjeta de nombre">
    <p:spTree>
      <p:nvGrpSpPr>
        <p:cNvPr id="1" name="Shape 180"/>
        <p:cNvGrpSpPr/>
        <p:nvPr/>
      </p:nvGrpSpPr>
      <p:grpSpPr>
        <a:xfrm>
          <a:off x="0" y="0"/>
          <a:ext cx="0" cy="0"/>
          <a:chOff x="0" y="0"/>
          <a:chExt cx="0" cy="0"/>
        </a:xfrm>
      </p:grpSpPr>
      <p:grpSp>
        <p:nvGrpSpPr>
          <p:cNvPr id="181" name="Google Shape;181;p70"/>
          <p:cNvGrpSpPr/>
          <p:nvPr/>
        </p:nvGrpSpPr>
        <p:grpSpPr>
          <a:xfrm>
            <a:off x="0" y="-2373"/>
            <a:ext cx="12192000" cy="6867027"/>
            <a:chOff x="0" y="-2373"/>
            <a:chExt cx="12192000" cy="6867027"/>
          </a:xfrm>
        </p:grpSpPr>
        <p:sp>
          <p:nvSpPr>
            <p:cNvPr id="182" name="Google Shape;182;p7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0"/>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0"/>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90" name="Google Shape;190;p7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1" name="Google Shape;191;p70"/>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70"/>
          <p:cNvSpPr txBox="1">
            <a:spLocks noGrp="1"/>
          </p:cNvSpPr>
          <p:nvPr>
            <p:ph type="body" idx="1"/>
          </p:nvPr>
        </p:nvSpPr>
        <p:spPr>
          <a:xfrm>
            <a:off x="1154954" y="5033068"/>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93" name="Google Shape;193;p70"/>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70"/>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7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97"/>
        <p:cNvGrpSpPr/>
        <p:nvPr/>
      </p:nvGrpSpPr>
      <p:grpSpPr>
        <a:xfrm>
          <a:off x="0" y="0"/>
          <a:ext cx="0" cy="0"/>
          <a:chOff x="0" y="0"/>
          <a:chExt cx="0" cy="0"/>
        </a:xfrm>
      </p:grpSpPr>
      <p:sp>
        <p:nvSpPr>
          <p:cNvPr id="198" name="Google Shape;198;p7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71"/>
          <p:cNvSpPr txBox="1">
            <a:spLocks noGrp="1"/>
          </p:cNvSpPr>
          <p:nvPr>
            <p:ph type="body" idx="1"/>
          </p:nvPr>
        </p:nvSpPr>
        <p:spPr>
          <a:xfrm>
            <a:off x="1154954" y="2617299"/>
            <a:ext cx="312916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0" name="Google Shape;200;p71"/>
          <p:cNvSpPr txBox="1">
            <a:spLocks noGrp="1"/>
          </p:cNvSpPr>
          <p:nvPr>
            <p:ph type="body" idx="2"/>
          </p:nvPr>
        </p:nvSpPr>
        <p:spPr>
          <a:xfrm>
            <a:off x="1154954" y="3193561"/>
            <a:ext cx="3129168" cy="283349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1" name="Google Shape;201;p71"/>
          <p:cNvSpPr txBox="1">
            <a:spLocks noGrp="1"/>
          </p:cNvSpPr>
          <p:nvPr>
            <p:ph type="body" idx="3"/>
          </p:nvPr>
        </p:nvSpPr>
        <p:spPr>
          <a:xfrm>
            <a:off x="4512721" y="2603502"/>
            <a:ext cx="314538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2" name="Google Shape;202;p71"/>
          <p:cNvSpPr txBox="1">
            <a:spLocks noGrp="1"/>
          </p:cNvSpPr>
          <p:nvPr>
            <p:ph type="body" idx="4"/>
          </p:nvPr>
        </p:nvSpPr>
        <p:spPr>
          <a:xfrm>
            <a:off x="4512721" y="3193561"/>
            <a:ext cx="3145380" cy="2833495"/>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3" name="Google Shape;203;p71"/>
          <p:cNvSpPr txBox="1">
            <a:spLocks noGrp="1"/>
          </p:cNvSpPr>
          <p:nvPr>
            <p:ph type="body" idx="5"/>
          </p:nvPr>
        </p:nvSpPr>
        <p:spPr>
          <a:xfrm>
            <a:off x="7886700" y="2617299"/>
            <a:ext cx="3161029" cy="576261"/>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4" name="Google Shape;204;p71"/>
          <p:cNvSpPr txBox="1">
            <a:spLocks noGrp="1"/>
          </p:cNvSpPr>
          <p:nvPr>
            <p:ph type="body" idx="6"/>
          </p:nvPr>
        </p:nvSpPr>
        <p:spPr>
          <a:xfrm>
            <a:off x="7886700" y="3193561"/>
            <a:ext cx="3164719" cy="28334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05" name="Google Shape;205;p71"/>
          <p:cNvCxnSpPr/>
          <p:nvPr/>
        </p:nvCxnSpPr>
        <p:spPr>
          <a:xfrm>
            <a:off x="4403971" y="2569633"/>
            <a:ext cx="0" cy="3492499"/>
          </a:xfrm>
          <a:prstGeom prst="straightConnector1">
            <a:avLst/>
          </a:prstGeom>
          <a:noFill/>
          <a:ln w="12700" cap="flat" cmpd="sng">
            <a:solidFill>
              <a:schemeClr val="accent1">
                <a:alpha val="40784"/>
              </a:schemeClr>
            </a:solidFill>
            <a:prstDash val="solid"/>
            <a:round/>
            <a:headEnd type="none" w="sm" len="sm"/>
            <a:tailEnd type="none" w="sm" len="sm"/>
          </a:ln>
        </p:spPr>
      </p:cxnSp>
      <p:cxnSp>
        <p:nvCxnSpPr>
          <p:cNvPr id="206" name="Google Shape;206;p71"/>
          <p:cNvCxnSpPr/>
          <p:nvPr/>
        </p:nvCxnSpPr>
        <p:spPr>
          <a:xfrm>
            <a:off x="7772401" y="2569633"/>
            <a:ext cx="0" cy="3492499"/>
          </a:xfrm>
          <a:prstGeom prst="straightConnector1">
            <a:avLst/>
          </a:prstGeom>
          <a:noFill/>
          <a:ln w="12700" cap="flat" cmpd="sng">
            <a:solidFill>
              <a:schemeClr val="accent1">
                <a:alpha val="40784"/>
              </a:schemeClr>
            </a:solidFill>
            <a:prstDash val="solid"/>
            <a:round/>
            <a:headEnd type="none" w="sm" len="sm"/>
            <a:tailEnd type="none" w="sm" len="sm"/>
          </a:ln>
        </p:spPr>
      </p:cxnSp>
      <p:sp>
        <p:nvSpPr>
          <p:cNvPr id="207" name="Google Shape;207;p71"/>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71"/>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7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210"/>
        <p:cNvGrpSpPr/>
        <p:nvPr/>
      </p:nvGrpSpPr>
      <p:grpSpPr>
        <a:xfrm>
          <a:off x="0" y="0"/>
          <a:ext cx="0" cy="0"/>
          <a:chOff x="0" y="0"/>
          <a:chExt cx="0" cy="0"/>
        </a:xfrm>
      </p:grpSpPr>
      <p:sp>
        <p:nvSpPr>
          <p:cNvPr id="211" name="Google Shape;211;p7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72"/>
          <p:cNvSpPr txBox="1">
            <a:spLocks noGrp="1"/>
          </p:cNvSpPr>
          <p:nvPr>
            <p:ph type="body" idx="1"/>
          </p:nvPr>
        </p:nvSpPr>
        <p:spPr>
          <a:xfrm>
            <a:off x="1154952" y="4532845"/>
            <a:ext cx="30504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3" name="Google Shape;213;p72"/>
          <p:cNvSpPr>
            <a:spLocks noGrp="1"/>
          </p:cNvSpPr>
          <p:nvPr>
            <p:ph type="pic" idx="2"/>
          </p:nvPr>
        </p:nvSpPr>
        <p:spPr>
          <a:xfrm>
            <a:off x="1334552"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14" name="Google Shape;214;p72"/>
          <p:cNvSpPr txBox="1">
            <a:spLocks noGrp="1"/>
          </p:cNvSpPr>
          <p:nvPr>
            <p:ph type="body" idx="3"/>
          </p:nvPr>
        </p:nvSpPr>
        <p:spPr>
          <a:xfrm>
            <a:off x="1154953" y="5109107"/>
            <a:ext cx="3050437" cy="9179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5" name="Google Shape;215;p72"/>
          <p:cNvSpPr txBox="1">
            <a:spLocks noGrp="1"/>
          </p:cNvSpPr>
          <p:nvPr>
            <p:ph type="body" idx="4"/>
          </p:nvPr>
        </p:nvSpPr>
        <p:spPr>
          <a:xfrm>
            <a:off x="4572537" y="4532846"/>
            <a:ext cx="3046766" cy="651156"/>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6" name="Google Shape;216;p72"/>
          <p:cNvSpPr>
            <a:spLocks noGrp="1"/>
          </p:cNvSpPr>
          <p:nvPr>
            <p:ph type="pic" idx="5"/>
          </p:nvPr>
        </p:nvSpPr>
        <p:spPr>
          <a:xfrm>
            <a:off x="4748463" y="2603500"/>
            <a:ext cx="2691241"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17" name="Google Shape;217;p72"/>
          <p:cNvSpPr txBox="1">
            <a:spLocks noGrp="1"/>
          </p:cNvSpPr>
          <p:nvPr>
            <p:ph type="body" idx="6"/>
          </p:nvPr>
        </p:nvSpPr>
        <p:spPr>
          <a:xfrm>
            <a:off x="4568865" y="5184002"/>
            <a:ext cx="3050438" cy="84305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8" name="Google Shape;218;p72"/>
          <p:cNvSpPr txBox="1">
            <a:spLocks noGrp="1"/>
          </p:cNvSpPr>
          <p:nvPr>
            <p:ph type="body" idx="7"/>
          </p:nvPr>
        </p:nvSpPr>
        <p:spPr>
          <a:xfrm>
            <a:off x="7983434" y="4532847"/>
            <a:ext cx="3050438" cy="651154"/>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9" name="Google Shape;219;p72"/>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220" name="Google Shape;220;p72"/>
          <p:cNvSpPr txBox="1">
            <a:spLocks noGrp="1"/>
          </p:cNvSpPr>
          <p:nvPr>
            <p:ph type="body" idx="9"/>
          </p:nvPr>
        </p:nvSpPr>
        <p:spPr>
          <a:xfrm>
            <a:off x="7983434" y="5184001"/>
            <a:ext cx="3050437" cy="84305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21" name="Google Shape;221;p72"/>
          <p:cNvCxnSpPr/>
          <p:nvPr/>
        </p:nvCxnSpPr>
        <p:spPr>
          <a:xfrm>
            <a:off x="4388153" y="2603500"/>
            <a:ext cx="0" cy="3517594"/>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22" name="Google Shape;222;p72"/>
          <p:cNvCxnSpPr/>
          <p:nvPr/>
        </p:nvCxnSpPr>
        <p:spPr>
          <a:xfrm>
            <a:off x="7801905" y="2603500"/>
            <a:ext cx="0" cy="3492500"/>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23" name="Google Shape;223;p72"/>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72"/>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7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26"/>
        <p:cNvGrpSpPr/>
        <p:nvPr/>
      </p:nvGrpSpPr>
      <p:grpSpPr>
        <a:xfrm>
          <a:off x="0" y="0"/>
          <a:ext cx="0" cy="0"/>
          <a:chOff x="0" y="0"/>
          <a:chExt cx="0" cy="0"/>
        </a:xfrm>
      </p:grpSpPr>
      <p:sp>
        <p:nvSpPr>
          <p:cNvPr id="227" name="Google Shape;227;p73"/>
          <p:cNvSpPr txBox="1">
            <a:spLocks noGrp="1"/>
          </p:cNvSpPr>
          <p:nvPr>
            <p:ph type="title"/>
          </p:nvPr>
        </p:nvSpPr>
        <p:spPr>
          <a:xfrm>
            <a:off x="1154953" y="973668"/>
            <a:ext cx="8825660"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73"/>
          <p:cNvSpPr txBox="1">
            <a:spLocks noGrp="1"/>
          </p:cNvSpPr>
          <p:nvPr>
            <p:ph type="body" idx="1"/>
          </p:nvPr>
        </p:nvSpPr>
        <p:spPr>
          <a:xfrm rot="5400000">
            <a:off x="3827511" y="-69056"/>
            <a:ext cx="3416300" cy="876141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9" name="Google Shape;229;p73"/>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73"/>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7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232"/>
        <p:cNvGrpSpPr/>
        <p:nvPr/>
      </p:nvGrpSpPr>
      <p:grpSpPr>
        <a:xfrm>
          <a:off x="0" y="0"/>
          <a:ext cx="0" cy="0"/>
          <a:chOff x="0" y="0"/>
          <a:chExt cx="0" cy="0"/>
        </a:xfrm>
      </p:grpSpPr>
      <p:grpSp>
        <p:nvGrpSpPr>
          <p:cNvPr id="233" name="Google Shape;233;p74"/>
          <p:cNvGrpSpPr/>
          <p:nvPr/>
        </p:nvGrpSpPr>
        <p:grpSpPr>
          <a:xfrm>
            <a:off x="0" y="-2373"/>
            <a:ext cx="12192000" cy="6867027"/>
            <a:chOff x="0" y="-2373"/>
            <a:chExt cx="12192000" cy="6867027"/>
          </a:xfrm>
        </p:grpSpPr>
        <p:sp>
          <p:nvSpPr>
            <p:cNvPr id="234" name="Google Shape;234;p7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4"/>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4"/>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4"/>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3" name="Google Shape;243;p7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4" name="Google Shape;244;p74"/>
          <p:cNvSpPr txBox="1">
            <a:spLocks noGrp="1"/>
          </p:cNvSpPr>
          <p:nvPr>
            <p:ph type="title"/>
          </p:nvPr>
        </p:nvSpPr>
        <p:spPr>
          <a:xfrm rot="5400000">
            <a:off x="6909428" y="2945796"/>
            <a:ext cx="4748589" cy="141393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74"/>
          <p:cNvSpPr txBox="1">
            <a:spLocks noGrp="1"/>
          </p:cNvSpPr>
          <p:nvPr>
            <p:ph type="body" idx="1"/>
          </p:nvPr>
        </p:nvSpPr>
        <p:spPr>
          <a:xfrm rot="5400000">
            <a:off x="1904432" y="528990"/>
            <a:ext cx="4748590" cy="6247546"/>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6" name="Google Shape;246;p74"/>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74"/>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7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5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9"/>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0" name="Google Shape;40;p59"/>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9"/>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43"/>
        <p:cNvGrpSpPr/>
        <p:nvPr/>
      </p:nvGrpSpPr>
      <p:grpSpPr>
        <a:xfrm>
          <a:off x="0" y="0"/>
          <a:ext cx="0" cy="0"/>
          <a:chOff x="0" y="0"/>
          <a:chExt cx="0" cy="0"/>
        </a:xfrm>
      </p:grpSpPr>
      <p:grpSp>
        <p:nvGrpSpPr>
          <p:cNvPr id="44" name="Google Shape;44;p60"/>
          <p:cNvGrpSpPr/>
          <p:nvPr/>
        </p:nvGrpSpPr>
        <p:grpSpPr>
          <a:xfrm>
            <a:off x="0" y="-2373"/>
            <a:ext cx="12192000" cy="6867027"/>
            <a:chOff x="0" y="-2373"/>
            <a:chExt cx="12192000" cy="6867027"/>
          </a:xfrm>
        </p:grpSpPr>
        <p:sp>
          <p:nvSpPr>
            <p:cNvPr id="45" name="Google Shape;45;p6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0"/>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0"/>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0"/>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4" name="Google Shape;54;p6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5" name="Google Shape;55;p60"/>
          <p:cNvSpPr txBox="1">
            <a:spLocks noGrp="1"/>
          </p:cNvSpPr>
          <p:nvPr>
            <p:ph type="title"/>
          </p:nvPr>
        </p:nvSpPr>
        <p:spPr>
          <a:xfrm>
            <a:off x="1154956" y="2677645"/>
            <a:ext cx="4351023"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60"/>
          <p:cNvSpPr txBox="1">
            <a:spLocks noGrp="1"/>
          </p:cNvSpPr>
          <p:nvPr>
            <p:ph type="body" idx="1"/>
          </p:nvPr>
        </p:nvSpPr>
        <p:spPr>
          <a:xfrm>
            <a:off x="6895558" y="2677644"/>
            <a:ext cx="3755379" cy="2283823"/>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7" name="Google Shape;57;p60"/>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0"/>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61"/>
        <p:cNvGrpSpPr/>
        <p:nvPr/>
      </p:nvGrpSpPr>
      <p:grpSpPr>
        <a:xfrm>
          <a:off x="0" y="0"/>
          <a:ext cx="0" cy="0"/>
          <a:chOff x="0" y="0"/>
          <a:chExt cx="0" cy="0"/>
        </a:xfrm>
      </p:grpSpPr>
      <p:sp>
        <p:nvSpPr>
          <p:cNvPr id="62" name="Google Shape;62;p6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1"/>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61"/>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5" name="Google Shape;65;p61"/>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1"/>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8"/>
        <p:cNvGrpSpPr/>
        <p:nvPr/>
      </p:nvGrpSpPr>
      <p:grpSpPr>
        <a:xfrm>
          <a:off x="0" y="0"/>
          <a:ext cx="0" cy="0"/>
          <a:chOff x="0" y="0"/>
          <a:chExt cx="0" cy="0"/>
        </a:xfrm>
      </p:grpSpPr>
      <p:sp>
        <p:nvSpPr>
          <p:cNvPr id="69" name="Google Shape;69;p6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2"/>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1" name="Google Shape;71;p62"/>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2" name="Google Shape;72;p62"/>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3" name="Google Shape;73;p62"/>
          <p:cNvSpPr txBox="1">
            <a:spLocks noGrp="1"/>
          </p:cNvSpPr>
          <p:nvPr>
            <p:ph type="body" idx="4"/>
          </p:nvPr>
        </p:nvSpPr>
        <p:spPr>
          <a:xfrm>
            <a:off x="6208710"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4" name="Google Shape;74;p62"/>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62"/>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77"/>
        <p:cNvGrpSpPr/>
        <p:nvPr/>
      </p:nvGrpSpPr>
      <p:grpSpPr>
        <a:xfrm>
          <a:off x="0" y="0"/>
          <a:ext cx="0" cy="0"/>
          <a:chOff x="0" y="0"/>
          <a:chExt cx="0" cy="0"/>
        </a:xfrm>
      </p:grpSpPr>
      <p:sp>
        <p:nvSpPr>
          <p:cNvPr id="78" name="Google Shape;78;p6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63"/>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3"/>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82"/>
        <p:cNvGrpSpPr/>
        <p:nvPr/>
      </p:nvGrpSpPr>
      <p:grpSpPr>
        <a:xfrm>
          <a:off x="0" y="0"/>
          <a:ext cx="0" cy="0"/>
          <a:chOff x="0" y="0"/>
          <a:chExt cx="0" cy="0"/>
        </a:xfrm>
      </p:grpSpPr>
      <p:sp>
        <p:nvSpPr>
          <p:cNvPr id="83" name="Google Shape;83;p64"/>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4"/>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6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87"/>
        <p:cNvGrpSpPr/>
        <p:nvPr/>
      </p:nvGrpSpPr>
      <p:grpSpPr>
        <a:xfrm>
          <a:off x="0" y="0"/>
          <a:ext cx="0" cy="0"/>
          <a:chOff x="0" y="0"/>
          <a:chExt cx="0" cy="0"/>
        </a:xfrm>
      </p:grpSpPr>
      <p:grpSp>
        <p:nvGrpSpPr>
          <p:cNvPr id="88" name="Google Shape;88;p65"/>
          <p:cNvGrpSpPr/>
          <p:nvPr/>
        </p:nvGrpSpPr>
        <p:grpSpPr>
          <a:xfrm>
            <a:off x="0" y="-2373"/>
            <a:ext cx="12192000" cy="6867027"/>
            <a:chOff x="0" y="-2373"/>
            <a:chExt cx="12192000" cy="6867027"/>
          </a:xfrm>
        </p:grpSpPr>
        <p:sp>
          <p:nvSpPr>
            <p:cNvPr id="89" name="Google Shape;89;p6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5"/>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5"/>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5"/>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5"/>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5"/>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5"/>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5"/>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5"/>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8" name="Google Shape;98;p6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9" name="Google Shape;99;p65"/>
          <p:cNvSpPr txBox="1">
            <a:spLocks noGrp="1"/>
          </p:cNvSpPr>
          <p:nvPr>
            <p:ph type="title"/>
          </p:nvPr>
        </p:nvSpPr>
        <p:spPr>
          <a:xfrm>
            <a:off x="1154954" y="1295400"/>
            <a:ext cx="2793159"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65"/>
          <p:cNvSpPr txBox="1">
            <a:spLocks noGrp="1"/>
          </p:cNvSpPr>
          <p:nvPr>
            <p:ph type="body" idx="1"/>
          </p:nvPr>
        </p:nvSpPr>
        <p:spPr>
          <a:xfrm>
            <a:off x="5781146" y="1447800"/>
            <a:ext cx="5190065"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1" name="Google Shape;101;p65"/>
          <p:cNvSpPr txBox="1">
            <a:spLocks noGrp="1"/>
          </p:cNvSpPr>
          <p:nvPr>
            <p:ph type="body" idx="2"/>
          </p:nvPr>
        </p:nvSpPr>
        <p:spPr>
          <a:xfrm>
            <a:off x="1154955" y="2895600"/>
            <a:ext cx="2793158" cy="312927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2" name="Google Shape;102;p65"/>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65"/>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6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106"/>
        <p:cNvGrpSpPr/>
        <p:nvPr/>
      </p:nvGrpSpPr>
      <p:grpSpPr>
        <a:xfrm>
          <a:off x="0" y="0"/>
          <a:ext cx="0" cy="0"/>
          <a:chOff x="0" y="0"/>
          <a:chExt cx="0" cy="0"/>
        </a:xfrm>
      </p:grpSpPr>
      <p:grpSp>
        <p:nvGrpSpPr>
          <p:cNvPr id="107" name="Google Shape;107;p66"/>
          <p:cNvGrpSpPr/>
          <p:nvPr/>
        </p:nvGrpSpPr>
        <p:grpSpPr>
          <a:xfrm>
            <a:off x="0" y="-2373"/>
            <a:ext cx="12192000" cy="6867027"/>
            <a:chOff x="0" y="-2373"/>
            <a:chExt cx="12192000" cy="6867027"/>
          </a:xfrm>
        </p:grpSpPr>
        <p:sp>
          <p:nvSpPr>
            <p:cNvPr id="108" name="Google Shape;108;p6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6"/>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6"/>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6"/>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6"/>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6" name="Google Shape;116;p66"/>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8" name="Google Shape;118;p66"/>
          <p:cNvSpPr txBox="1">
            <a:spLocks noGrp="1"/>
          </p:cNvSpPr>
          <p:nvPr>
            <p:ph type="title"/>
          </p:nvPr>
        </p:nvSpPr>
        <p:spPr>
          <a:xfrm>
            <a:off x="1153907" y="1693332"/>
            <a:ext cx="3860260" cy="173566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66"/>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20" name="Google Shape;120;p66"/>
          <p:cNvSpPr txBox="1">
            <a:spLocks noGrp="1"/>
          </p:cNvSpPr>
          <p:nvPr>
            <p:ph type="body" idx="1"/>
          </p:nvPr>
        </p:nvSpPr>
        <p:spPr>
          <a:xfrm>
            <a:off x="1154955"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chemeClr val="accent1"/>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1" name="Google Shape;121;p66"/>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66"/>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6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57"/>
          <p:cNvGrpSpPr/>
          <p:nvPr/>
        </p:nvGrpSpPr>
        <p:grpSpPr>
          <a:xfrm>
            <a:off x="0" y="-2373"/>
            <a:ext cx="12192000" cy="6867027"/>
            <a:chOff x="0" y="-2373"/>
            <a:chExt cx="12192000" cy="6867027"/>
          </a:xfrm>
        </p:grpSpPr>
        <p:sp>
          <p:nvSpPr>
            <p:cNvPr id="7" name="Google Shape;7;p57"/>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57"/>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57"/>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57"/>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57"/>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57"/>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57"/>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7"/>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txBody>
            <a:bodyPr/>
            <a:lstStyle/>
            <a:p>
              <a:endParaRPr lang="es-CO"/>
            </a:p>
          </p:txBody>
        </p:sp>
        <p:sp>
          <p:nvSpPr>
            <p:cNvPr id="15" name="Google Shape;15;p57"/>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txBody>
            <a:bodyPr/>
            <a:lstStyle/>
            <a:p>
              <a:endParaRPr lang="es-CO"/>
            </a:p>
          </p:txBody>
        </p:sp>
      </p:grpSp>
      <p:sp>
        <p:nvSpPr>
          <p:cNvPr id="16" name="Google Shape;16;p5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57"/>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57"/>
          <p:cNvSpPr txBox="1">
            <a:spLocks noGrp="1"/>
          </p:cNvSpPr>
          <p:nvPr>
            <p:ph type="dt" idx="10"/>
          </p:nvPr>
        </p:nvSpPr>
        <p:spPr>
          <a:xfrm>
            <a:off x="10650938" y="6394061"/>
            <a:ext cx="990599" cy="304799"/>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57"/>
          <p:cNvSpPr txBox="1">
            <a:spLocks noGrp="1"/>
          </p:cNvSpPr>
          <p:nvPr>
            <p:ph type="ftr" idx="11"/>
          </p:nvPr>
        </p:nvSpPr>
        <p:spPr>
          <a:xfrm>
            <a:off x="528358" y="6391838"/>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5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rive.google.com/file/d/15HPzTfWOMhV2dUDa_dPvE7TMhrybz0m9/view"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lt2"/>
              </a:buClr>
              <a:buSzPts val="5400"/>
              <a:buFont typeface="Century Gothic"/>
              <a:buNone/>
            </a:pPr>
            <a:r>
              <a:rPr lang="es-ES"/>
              <a:t>PROGRAMACIÓN.NET</a:t>
            </a:r>
            <a:endParaRPr/>
          </a:p>
        </p:txBody>
      </p:sp>
      <p:sp>
        <p:nvSpPr>
          <p:cNvPr id="255" name="Google Shape;255;p1"/>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a:t>SENA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0"/>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HERENCIA</a:t>
            </a:r>
            <a:endParaRPr b="1"/>
          </a:p>
        </p:txBody>
      </p:sp>
      <p:sp>
        <p:nvSpPr>
          <p:cNvPr id="327" name="Google Shape;327;p10"/>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Se refiere a la capacidad que tiene un objeto de recibir propiedades de las clases que la derivan.  Por ejemplo un recién nacido heredan de sus padres sus propiedades como: peso, altura y las demás características que son comunes en los seres humanos.</a:t>
            </a:r>
            <a:endParaRPr/>
          </a:p>
          <a:p>
            <a:pPr marL="342900" lvl="0" indent="-342900" algn="l" rtl="0">
              <a:spcBef>
                <a:spcPts val="1000"/>
              </a:spcBef>
              <a:spcAft>
                <a:spcPts val="0"/>
              </a:spcAft>
              <a:buSzPts val="1440"/>
              <a:buChar char="►"/>
            </a:pPr>
            <a:r>
              <a:rPr lang="es-ES"/>
              <a:t>De igual forma en sistemas cuando se define o se instancia un objeto se hereda las propiedades de la clase de la cual deriva. </a:t>
            </a:r>
            <a:endParaRPr/>
          </a:p>
          <a:p>
            <a:pPr marL="342900" lvl="0" indent="-342900" algn="l" rtl="0">
              <a:spcBef>
                <a:spcPts val="1000"/>
              </a:spcBef>
              <a:spcAft>
                <a:spcPts val="0"/>
              </a:spcAft>
              <a:buSzPts val="1440"/>
              <a:buChar char="►"/>
            </a:pPr>
            <a:r>
              <a:rPr lang="es-ES"/>
              <a:t>  </a:t>
            </a:r>
            <a:r>
              <a:rPr lang="es-ES" b="1"/>
              <a:t>Ejemplos: </a:t>
            </a:r>
            <a:r>
              <a:rPr lang="es-ES"/>
              <a:t>Los íconos del equipo: entorno de red, papelera de reciclaje heredan las propiedades de la clase ícono.</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FILOSOFÍA .NET</a:t>
            </a:r>
            <a:endParaRPr b="1"/>
          </a:p>
        </p:txBody>
      </p:sp>
      <p:sp>
        <p:nvSpPr>
          <p:cNvPr id="333" name="Google Shape;333;p11"/>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fontScale="70000" lnSpcReduction="20000"/>
          </a:bodyPr>
          <a:lstStyle/>
          <a:p>
            <a:r>
              <a:rPr lang="es-ES" dirty="0"/>
              <a:t>La </a:t>
            </a:r>
            <a:r>
              <a:rPr lang="es-ES" b="1" dirty="0"/>
              <a:t>filosofía .NET</a:t>
            </a:r>
            <a:r>
              <a:rPr lang="es-ES" dirty="0"/>
              <a:t> es el </a:t>
            </a:r>
            <a:r>
              <a:rPr lang="es-ES" b="1" dirty="0"/>
              <a:t>conjunto de principios y objetivos</a:t>
            </a:r>
            <a:r>
              <a:rPr lang="es-ES" dirty="0"/>
              <a:t> con los que Microsoft creó la </a:t>
            </a:r>
            <a:r>
              <a:rPr lang="es-ES" b="1" dirty="0"/>
              <a:t>plataforma .NET</a:t>
            </a:r>
            <a:r>
              <a:rPr lang="es-ES" dirty="0"/>
              <a:t>, orientada a facilitar el desarrollo de aplicaciones </a:t>
            </a:r>
            <a:r>
              <a:rPr lang="es-ES" b="1" dirty="0"/>
              <a:t>modernas, seguras, escalables y multiplataforma</a:t>
            </a:r>
            <a:r>
              <a:rPr lang="es-ES" dirty="0"/>
              <a:t>.</a:t>
            </a:r>
          </a:p>
          <a:p>
            <a:r>
              <a:rPr lang="es-ES" dirty="0"/>
              <a:t>No es solo un lenguaje, sino </a:t>
            </a:r>
            <a:r>
              <a:rPr lang="es-ES" b="1" dirty="0"/>
              <a:t>un ecosistema completo</a:t>
            </a:r>
            <a:r>
              <a:rPr lang="es-ES" dirty="0"/>
              <a:t> para crear software.</a:t>
            </a:r>
          </a:p>
          <a:p>
            <a:r>
              <a:rPr lang="es-ES" b="1" dirty="0"/>
              <a:t>¿Qué busca la filosofía .NET?</a:t>
            </a:r>
          </a:p>
          <a:p>
            <a:r>
              <a:rPr lang="es-ES" b="1" dirty="0"/>
              <a:t>🎯 1. Unificación</a:t>
            </a:r>
          </a:p>
          <a:p>
            <a:r>
              <a:rPr lang="es-ES" dirty="0"/>
              <a:t>Usar </a:t>
            </a:r>
            <a:r>
              <a:rPr lang="es-ES" b="1" dirty="0"/>
              <a:t>una sola plataforma</a:t>
            </a:r>
            <a:r>
              <a:rPr lang="es-ES" dirty="0"/>
              <a:t> para crear distintos tipos de aplicaciones:</a:t>
            </a:r>
          </a:p>
          <a:p>
            <a:r>
              <a:rPr lang="es-ES" dirty="0"/>
              <a:t>Aplicaciones de escritorio</a:t>
            </a:r>
          </a:p>
          <a:p>
            <a:r>
              <a:rPr lang="es-ES" dirty="0"/>
              <a:t>Aplicaciones web</a:t>
            </a:r>
          </a:p>
          <a:p>
            <a:r>
              <a:rPr lang="es-ES" dirty="0"/>
              <a:t>Servicios web y </a:t>
            </a:r>
            <a:r>
              <a:rPr lang="es-ES" dirty="0" err="1"/>
              <a:t>APIs</a:t>
            </a:r>
            <a:endParaRPr lang="es-ES" dirty="0"/>
          </a:p>
          <a:p>
            <a:r>
              <a:rPr lang="es-ES" dirty="0"/>
              <a:t>Aplicaciones móviles</a:t>
            </a:r>
          </a:p>
          <a:p>
            <a:r>
              <a:rPr lang="es-ES" dirty="0"/>
              <a:t>Aplicaciones en la nube</a:t>
            </a:r>
          </a:p>
          <a:p>
            <a:r>
              <a:rPr lang="es-ES" dirty="0"/>
              <a:t>Todo con las </a:t>
            </a:r>
            <a:r>
              <a:rPr lang="es-ES" b="1" dirty="0"/>
              <a:t>mismas bases y librerías</a:t>
            </a:r>
            <a:r>
              <a:rPr lang="es-ES" dirty="0"/>
              <a:t>.</a:t>
            </a:r>
          </a:p>
          <a:p>
            <a:endParaRPr lang="es-E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¿QUÉ BUSCA .NET?</a:t>
            </a:r>
            <a:endParaRPr b="1"/>
          </a:p>
        </p:txBody>
      </p:sp>
      <p:sp>
        <p:nvSpPr>
          <p:cNvPr id="339" name="Google Shape;339;p12"/>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Unificar el entorno de trabajo para que sea transparente para el usuario (o sea que no importa en que lenguaje se este desarrollando todas las herramientas sobre las que se basa de las cuales siempre será las mismas).</a:t>
            </a:r>
            <a:endParaRPr/>
          </a:p>
          <a:p>
            <a:pPr marL="342900" lvl="0" indent="-342900" algn="l" rtl="0">
              <a:spcBef>
                <a:spcPts val="1000"/>
              </a:spcBef>
              <a:spcAft>
                <a:spcPts val="0"/>
              </a:spcAft>
              <a:buSzPts val="1440"/>
              <a:buChar char="►"/>
            </a:pPr>
            <a:r>
              <a:rPr lang="es-ES"/>
              <a:t>De esta manera el programador se debe preocupar de la manera de como implementa el código y no de la plataforma que se esta utilizando (Windows o Linux) ni de que entorno de trabajo se debe utilizar.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s-ES" b="1"/>
              <a:t>NET FRAMEWORK 4,7(ÙLTIMO )</a:t>
            </a:r>
            <a:endParaRPr b="1"/>
          </a:p>
        </p:txBody>
      </p:sp>
      <p:pic>
        <p:nvPicPr>
          <p:cNvPr id="345" name="Google Shape;345;p13"/>
          <p:cNvPicPr preferRelativeResize="0">
            <a:picLocks noGrp="1"/>
          </p:cNvPicPr>
          <p:nvPr>
            <p:ph type="body" idx="1"/>
          </p:nvPr>
        </p:nvPicPr>
        <p:blipFill rotWithShape="1">
          <a:blip r:embed="rId3">
            <a:alphaModFix/>
          </a:blip>
          <a:srcRect/>
          <a:stretch/>
        </p:blipFill>
        <p:spPr>
          <a:xfrm>
            <a:off x="2395470" y="3013656"/>
            <a:ext cx="7006107" cy="24212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s-ES" b="1"/>
              <a:t>VISUAL STUDIO.NET</a:t>
            </a:r>
            <a:endParaRPr b="1"/>
          </a:p>
        </p:txBody>
      </p:sp>
      <p:sp>
        <p:nvSpPr>
          <p:cNvPr id="351" name="Google Shape;351;p14"/>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Se divide en las siguientes partes: </a:t>
            </a:r>
            <a:endParaRPr/>
          </a:p>
          <a:p>
            <a:pPr marL="0" lvl="0" indent="0" algn="l" rtl="0">
              <a:spcBef>
                <a:spcPts val="1000"/>
              </a:spcBef>
              <a:spcAft>
                <a:spcPts val="0"/>
              </a:spcAft>
              <a:buSzPts val="1440"/>
              <a:buNone/>
            </a:pPr>
            <a:r>
              <a:rPr lang="es-ES" b="1"/>
              <a:t>Commond language Routine (CLR): </a:t>
            </a:r>
            <a:r>
              <a:rPr lang="es-ES"/>
              <a:t>Son un conjunto de librerías o módulos que se utilizan para compilar, encontrar posibles errores de sintaxis en el código o ejecutar un programa.  Unifica todas las librerías que antes eran necesarias para realizar dos tareas. </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5"/>
          <p:cNvSpPr txBox="1">
            <a:spLocks noGrp="1"/>
          </p:cNvSpPr>
          <p:nvPr>
            <p:ph type="title"/>
          </p:nvPr>
        </p:nvSpPr>
        <p:spPr>
          <a:xfrm>
            <a:off x="1154953" y="973668"/>
            <a:ext cx="10191334"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COMMOND LANGUAGE SPECIFICATION (CLS)</a:t>
            </a:r>
            <a:endParaRPr b="1"/>
          </a:p>
        </p:txBody>
      </p:sp>
      <p:sp>
        <p:nvSpPr>
          <p:cNvPr id="357" name="Google Shape;357;p15"/>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a:t>CLS: Conjunto de reglas que compilan las características más comunes en los lenguajes que conforman a .Net y que ayuda a la interoperabilidad (interacción entre los lenguajes).</a:t>
            </a:r>
            <a:endParaRPr/>
          </a:p>
          <a:p>
            <a:pPr marL="0" lvl="0" indent="0" algn="l" rtl="0">
              <a:spcBef>
                <a:spcPts val="1000"/>
              </a:spcBef>
              <a:spcAft>
                <a:spcPts val="0"/>
              </a:spcAft>
              <a:buSzPts val="1440"/>
              <a:buNone/>
            </a:pPr>
            <a:endParaRPr/>
          </a:p>
          <a:p>
            <a:pPr marL="0" lvl="0" indent="0" algn="l" rtl="0">
              <a:spcBef>
                <a:spcPts val="1000"/>
              </a:spcBef>
              <a:spcAft>
                <a:spcPts val="0"/>
              </a:spcAft>
              <a:buSzPts val="1440"/>
              <a:buNone/>
            </a:pPr>
            <a:r>
              <a:rPr lang="es-ES"/>
              <a:t>La idea es facilitar el transito entre los diferentes lenguajes de programación, y un modulo construido en  un lenguajes determinado para que pueda ser utilizado por cualquier lenguaje .Net que admita el CLS.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COMMOND TYPE SYSTEM(CTS)</a:t>
            </a:r>
            <a:endParaRPr b="1"/>
          </a:p>
        </p:txBody>
      </p:sp>
      <p:sp>
        <p:nvSpPr>
          <p:cNvPr id="363" name="Google Shape;363;p16"/>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Cuando se este programando en un lenguaje de programación, este tiene su propia sintaxis de como se deben de definir los tipos de datos a utilizar en la aplicación pero cuando se compilan estas definiciones se deben de cumplir una serie de reglas para que sean reconocidas y aceptadas por las diferentes librerías que conforman el .Net.</a:t>
            </a:r>
            <a:endParaRPr/>
          </a:p>
          <a:p>
            <a:pPr marL="342900" lvl="0" indent="-251459" algn="l" rtl="0">
              <a:spcBef>
                <a:spcPts val="1000"/>
              </a:spcBef>
              <a:spcAft>
                <a:spcPts val="0"/>
              </a:spcAft>
              <a:buSzPts val="144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GARBAGE COLECTION</a:t>
            </a:r>
            <a:endParaRPr b="1"/>
          </a:p>
        </p:txBody>
      </p:sp>
      <p:sp>
        <p:nvSpPr>
          <p:cNvPr id="369" name="Google Shape;369;p17"/>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Uno de los componentes más necesarios cuando se utiliza un computador es la memoria RAM, entre más memoria se tenga, el desempeño del PC será mejor.</a:t>
            </a:r>
            <a:endParaRPr/>
          </a:p>
          <a:p>
            <a:pPr marL="342900" lvl="0" indent="-342900" algn="l" rtl="0">
              <a:spcBef>
                <a:spcPts val="1000"/>
              </a:spcBef>
              <a:spcAft>
                <a:spcPts val="0"/>
              </a:spcAft>
              <a:buSzPts val="1440"/>
              <a:buChar char="►"/>
            </a:pPr>
            <a:r>
              <a:rPr lang="es-ES"/>
              <a:t>Cuando se esta ejecutando un programa se requiere utilizar memoria y para ello recurre al sistema operativo (En este caos Windows).</a:t>
            </a:r>
            <a:endParaRPr/>
          </a:p>
          <a:p>
            <a:pPr marL="342900" lvl="0" indent="-342900" algn="l" rtl="0">
              <a:spcBef>
                <a:spcPts val="1000"/>
              </a:spcBef>
              <a:spcAft>
                <a:spcPts val="0"/>
              </a:spcAft>
              <a:buSzPts val="1440"/>
              <a:buChar char="►"/>
            </a:pPr>
            <a:r>
              <a:rPr lang="es-ES"/>
              <a:t>En Visual Studio .Net existe un componente llamado Garbage Collection que se encarga de liberar la memoria no utilizada y avisarle al sistema operativo que la puede utilizar nuevamente.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PÁGINA WEB</a:t>
            </a:r>
            <a:endParaRPr b="1"/>
          </a:p>
        </p:txBody>
      </p:sp>
      <p:sp>
        <p:nvSpPr>
          <p:cNvPr id="375" name="Google Shape;375;p18"/>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Es la unión de texto, imágenes, sonido, vídeos, hipertexto y que pueda ser accedida desde un navegador en internet.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SITIO WEB</a:t>
            </a:r>
            <a:endParaRPr b="1"/>
          </a:p>
        </p:txBody>
      </p:sp>
      <p:sp>
        <p:nvSpPr>
          <p:cNvPr id="381" name="Google Shape;381;p19"/>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Es la unión de varias paginas web y que se construye para que cumpla una tarea determinada (Por ejemplo un sitio web puede construirse para manejar la nomina de una empresa, llevar inventarios o administrar la información de una biblioteca, etc.)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s-ES" b="1"/>
              <a:t>TEMÁTICAS A TRATAR</a:t>
            </a:r>
            <a:endParaRPr b="1"/>
          </a:p>
        </p:txBody>
      </p:sp>
      <p:graphicFrame>
        <p:nvGraphicFramePr>
          <p:cNvPr id="261" name="Google Shape;261;p2"/>
          <p:cNvGraphicFramePr/>
          <p:nvPr>
            <p:extLst>
              <p:ext uri="{D42A27DB-BD31-4B8C-83A1-F6EECF244321}">
                <p14:modId xmlns:p14="http://schemas.microsoft.com/office/powerpoint/2010/main" val="2024204440"/>
              </p:ext>
            </p:extLst>
          </p:nvPr>
        </p:nvGraphicFramePr>
        <p:xfrm>
          <a:off x="2730321" y="2382593"/>
          <a:ext cx="6915950" cy="3876925"/>
        </p:xfrm>
        <a:graphic>
          <a:graphicData uri="http://schemas.openxmlformats.org/drawingml/2006/table">
            <a:tbl>
              <a:tblPr>
                <a:noFill/>
                <a:tableStyleId>{AE1A343D-3996-49F5-8CF8-C7C5FEEBAEC4}</a:tableStyleId>
              </a:tblPr>
              <a:tblGrid>
                <a:gridCol w="6915950">
                  <a:extLst>
                    <a:ext uri="{9D8B030D-6E8A-4147-A177-3AD203B41FA5}">
                      <a16:colId xmlns:a16="http://schemas.microsoft.com/office/drawing/2014/main" val="20000"/>
                    </a:ext>
                  </a:extLst>
                </a:gridCol>
              </a:tblGrid>
              <a:tr h="3876925">
                <a:tc>
                  <a:txBody>
                    <a:bodyPr/>
                    <a:lstStyle/>
                    <a:p>
                      <a:pPr marL="0" marR="0" lvl="0" indent="0" algn="l" rtl="0">
                        <a:spcBef>
                          <a:spcPts val="0"/>
                        </a:spcBef>
                        <a:spcAft>
                          <a:spcPts val="0"/>
                        </a:spcAft>
                        <a:buNone/>
                      </a:pPr>
                      <a:r>
                        <a:rPr lang="es-ES" sz="1000" b="0" i="0" u="none" strike="noStrike" cap="none" dirty="0">
                          <a:solidFill>
                            <a:srgbClr val="000000"/>
                          </a:solidFill>
                          <a:latin typeface="Arial"/>
                          <a:ea typeface="Arial"/>
                          <a:cs typeface="Arial"/>
                          <a:sym typeface="Arial"/>
                        </a:rPr>
                        <a:t>"</a:t>
                      </a:r>
                      <a:r>
                        <a:rPr lang="es-ES" sz="1200" b="0" i="0" u="none" strike="noStrike" cap="none" dirty="0">
                          <a:solidFill>
                            <a:srgbClr val="000000"/>
                          </a:solidFill>
                          <a:latin typeface="Arial"/>
                          <a:ea typeface="Arial"/>
                          <a:cs typeface="Arial"/>
                          <a:sym typeface="Arial"/>
                        </a:rPr>
                        <a:t>Pacto Pedagógico</a:t>
                      </a:r>
                      <a:br>
                        <a:rPr lang="es-ES" sz="1200" b="0" i="0" u="none" strike="noStrike" cap="none" dirty="0">
                          <a:solidFill>
                            <a:srgbClr val="000000"/>
                          </a:solidFill>
                          <a:latin typeface="Arial"/>
                          <a:ea typeface="Arial"/>
                          <a:cs typeface="Arial"/>
                          <a:sym typeface="Arial"/>
                        </a:rPr>
                      </a:br>
                      <a:r>
                        <a:rPr lang="es-ES" sz="1200" b="0" i="0" u="none" strike="noStrike" cap="none" dirty="0">
                          <a:solidFill>
                            <a:srgbClr val="000000"/>
                          </a:solidFill>
                          <a:latin typeface="Arial"/>
                          <a:ea typeface="Arial"/>
                          <a:cs typeface="Arial"/>
                          <a:sym typeface="Arial"/>
                        </a:rPr>
                        <a:t>Presentación docente y estudiantes</a:t>
                      </a:r>
                      <a:br>
                        <a:rPr lang="es-ES" sz="1200" b="0" i="0" u="none" strike="noStrike" cap="none" dirty="0">
                          <a:solidFill>
                            <a:srgbClr val="000000"/>
                          </a:solidFill>
                          <a:latin typeface="Arial"/>
                          <a:ea typeface="Arial"/>
                          <a:cs typeface="Arial"/>
                          <a:sym typeface="Arial"/>
                        </a:rPr>
                      </a:br>
                      <a:r>
                        <a:rPr lang="es-ES" sz="1200" b="0" i="0" u="none" strike="noStrike" cap="none" dirty="0">
                          <a:solidFill>
                            <a:srgbClr val="000000"/>
                          </a:solidFill>
                          <a:latin typeface="Arial"/>
                          <a:ea typeface="Arial"/>
                          <a:cs typeface="Arial"/>
                          <a:sym typeface="Arial"/>
                        </a:rPr>
                        <a:t>Exposición del programa</a:t>
                      </a:r>
                      <a:br>
                        <a:rPr lang="es-ES" sz="1200" b="0" i="0" u="none" strike="noStrike" cap="none" dirty="0">
                          <a:solidFill>
                            <a:srgbClr val="000000"/>
                          </a:solidFill>
                          <a:latin typeface="Arial"/>
                          <a:ea typeface="Arial"/>
                          <a:cs typeface="Arial"/>
                          <a:sym typeface="Arial"/>
                        </a:rPr>
                      </a:br>
                      <a:br>
                        <a:rPr lang="es-ES" sz="1200" b="0" i="0" u="none" strike="noStrike" cap="none" dirty="0">
                          <a:solidFill>
                            <a:srgbClr val="000000"/>
                          </a:solidFill>
                          <a:latin typeface="Arial"/>
                          <a:ea typeface="Arial"/>
                          <a:cs typeface="Arial"/>
                          <a:sym typeface="Arial"/>
                        </a:rPr>
                      </a:br>
                      <a:endParaRPr sz="1200" b="0" i="0" u="none" strike="noStrike" cap="none" dirty="0">
                        <a:solidFill>
                          <a:srgbClr val="000000"/>
                        </a:solidFill>
                        <a:latin typeface="Arial"/>
                        <a:ea typeface="Arial"/>
                        <a:cs typeface="Arial"/>
                        <a:sym typeface="Arial"/>
                      </a:endParaRPr>
                    </a:p>
                  </a:txBody>
                  <a:tcPr marL="9525" marR="9525" marT="9525" marB="45725" anchor="ctr">
                    <a:lnL w="12700"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0"/>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SOLUCIÓN</a:t>
            </a:r>
            <a:endParaRPr b="1"/>
          </a:p>
        </p:txBody>
      </p:sp>
      <p:sp>
        <p:nvSpPr>
          <p:cNvPr id="387" name="Google Shape;387;p20"/>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Solución es la unión de varios sitios web o proyectos que pueden estar construidos en diferentes lenguajes de programcaión.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FORMA DE INSTALAR EL VISUAL STUDIO</a:t>
            </a:r>
            <a:endParaRPr b="1"/>
          </a:p>
        </p:txBody>
      </p:sp>
      <p:sp>
        <p:nvSpPr>
          <p:cNvPr id="393" name="Google Shape;393;p21"/>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dirty="0"/>
              <a:t>Nos dirigimos a este link:</a:t>
            </a:r>
            <a:endParaRPr dirty="0"/>
          </a:p>
          <a:p>
            <a:pPr marL="342900" lvl="0" indent="-342900"/>
            <a:r>
              <a:rPr lang="es-ES" u="sng" dirty="0">
                <a:solidFill>
                  <a:schemeClr val="hlink"/>
                </a:solidFill>
              </a:rPr>
              <a:t>https://visualstudio.microsoft.com/es/downloads/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s-ES" b="1"/>
              <a:t>DESCARGA DEL VISUAL STUDIO</a:t>
            </a:r>
            <a:endParaRPr b="1"/>
          </a:p>
        </p:txBody>
      </p:sp>
      <p:pic>
        <p:nvPicPr>
          <p:cNvPr id="401" name="Google Shape;401;p22"/>
          <p:cNvPicPr preferRelativeResize="0">
            <a:picLocks noGrp="1"/>
          </p:cNvPicPr>
          <p:nvPr>
            <p:ph type="body" idx="1"/>
          </p:nvPr>
        </p:nvPicPr>
        <p:blipFill rotWithShape="1">
          <a:blip r:embed="rId3">
            <a:alphaModFix/>
          </a:blip>
          <a:srcRect/>
          <a:stretch/>
        </p:blipFill>
        <p:spPr>
          <a:xfrm>
            <a:off x="1791357" y="2693652"/>
            <a:ext cx="6073422" cy="3416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EJECUTABLE DEL VISUAL STUDIO</a:t>
            </a:r>
            <a:endParaRPr/>
          </a:p>
        </p:txBody>
      </p:sp>
      <p:pic>
        <p:nvPicPr>
          <p:cNvPr id="407" name="Google Shape;407;p23"/>
          <p:cNvPicPr preferRelativeResize="0">
            <a:picLocks noGrp="1"/>
          </p:cNvPicPr>
          <p:nvPr>
            <p:ph type="body" idx="1"/>
          </p:nvPr>
        </p:nvPicPr>
        <p:blipFill rotWithShape="1">
          <a:blip r:embed="rId3">
            <a:alphaModFix/>
          </a:blip>
          <a:srcRect/>
          <a:stretch/>
        </p:blipFill>
        <p:spPr>
          <a:xfrm>
            <a:off x="3591562" y="2496517"/>
            <a:ext cx="2266950" cy="1400175"/>
          </a:xfrm>
          <a:prstGeom prst="rect">
            <a:avLst/>
          </a:prstGeom>
          <a:noFill/>
          <a:ln>
            <a:noFill/>
          </a:ln>
        </p:spPr>
      </p:pic>
      <p:pic>
        <p:nvPicPr>
          <p:cNvPr id="408" name="Google Shape;408;p23"/>
          <p:cNvPicPr preferRelativeResize="0"/>
          <p:nvPr/>
        </p:nvPicPr>
        <p:blipFill rotWithShape="1">
          <a:blip r:embed="rId4">
            <a:alphaModFix/>
          </a:blip>
          <a:srcRect/>
          <a:stretch/>
        </p:blipFill>
        <p:spPr>
          <a:xfrm>
            <a:off x="1728653" y="4227020"/>
            <a:ext cx="5514975" cy="2447925"/>
          </a:xfrm>
          <a:prstGeom prst="rect">
            <a:avLst/>
          </a:prstGeom>
          <a:noFill/>
          <a:ln>
            <a:noFill/>
          </a:ln>
        </p:spPr>
      </p:pic>
      <p:sp>
        <p:nvSpPr>
          <p:cNvPr id="409" name="Google Shape;409;p23"/>
          <p:cNvSpPr txBox="1"/>
          <p:nvPr/>
        </p:nvSpPr>
        <p:spPr>
          <a:xfrm>
            <a:off x="4056845" y="4227020"/>
            <a:ext cx="10647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2 PASO </a:t>
            </a:r>
            <a:endParaRPr sz="1800">
              <a:solidFill>
                <a:schemeClr val="dk1"/>
              </a:solidFill>
              <a:latin typeface="Century Gothic"/>
              <a:ea typeface="Century Gothic"/>
              <a:cs typeface="Century Gothic"/>
              <a:sym typeface="Century Gothic"/>
            </a:endParaRPr>
          </a:p>
        </p:txBody>
      </p:sp>
      <p:sp>
        <p:nvSpPr>
          <p:cNvPr id="410" name="Google Shape;410;p23"/>
          <p:cNvSpPr txBox="1"/>
          <p:nvPr/>
        </p:nvSpPr>
        <p:spPr>
          <a:xfrm>
            <a:off x="3953782" y="2146687"/>
            <a:ext cx="10647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1 PASO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EJECUTABLE DEL VISUAL STUDIO</a:t>
            </a:r>
            <a:endParaRPr/>
          </a:p>
        </p:txBody>
      </p:sp>
      <p:pic>
        <p:nvPicPr>
          <p:cNvPr id="416" name="Google Shape;416;p24"/>
          <p:cNvPicPr preferRelativeResize="0">
            <a:picLocks noGrp="1"/>
          </p:cNvPicPr>
          <p:nvPr>
            <p:ph type="body" idx="1"/>
          </p:nvPr>
        </p:nvPicPr>
        <p:blipFill rotWithShape="1">
          <a:blip r:embed="rId3">
            <a:alphaModFix/>
          </a:blip>
          <a:srcRect/>
          <a:stretch/>
        </p:blipFill>
        <p:spPr>
          <a:xfrm>
            <a:off x="1154953" y="2439479"/>
            <a:ext cx="8761413" cy="23772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EJECUTABLE DEL VISUAL STUDIO</a:t>
            </a:r>
            <a:endParaRPr/>
          </a:p>
        </p:txBody>
      </p:sp>
      <p:pic>
        <p:nvPicPr>
          <p:cNvPr id="422" name="Google Shape;422;p25"/>
          <p:cNvPicPr preferRelativeResize="0">
            <a:picLocks noGrp="1"/>
          </p:cNvPicPr>
          <p:nvPr>
            <p:ph type="body" idx="1"/>
          </p:nvPr>
        </p:nvPicPr>
        <p:blipFill rotWithShape="1">
          <a:blip r:embed="rId3">
            <a:alphaModFix/>
          </a:blip>
          <a:srcRect/>
          <a:stretch/>
        </p:blipFill>
        <p:spPr>
          <a:xfrm>
            <a:off x="3579664" y="2603500"/>
            <a:ext cx="3913484" cy="3416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VISUALIZAS EN DESCARGAS </a:t>
            </a:r>
            <a:endParaRPr/>
          </a:p>
        </p:txBody>
      </p:sp>
      <p:pic>
        <p:nvPicPr>
          <p:cNvPr id="428" name="Google Shape;428;p26"/>
          <p:cNvPicPr preferRelativeResize="0">
            <a:picLocks noGrp="1"/>
          </p:cNvPicPr>
          <p:nvPr>
            <p:ph type="body" idx="1"/>
          </p:nvPr>
        </p:nvPicPr>
        <p:blipFill rotWithShape="1">
          <a:blip r:embed="rId3">
            <a:alphaModFix/>
          </a:blip>
          <a:srcRect/>
          <a:stretch/>
        </p:blipFill>
        <p:spPr>
          <a:xfrm>
            <a:off x="1779733" y="2554623"/>
            <a:ext cx="4448175" cy="3333750"/>
          </a:xfrm>
          <a:prstGeom prst="rect">
            <a:avLst/>
          </a:prstGeom>
          <a:noFill/>
          <a:ln>
            <a:noFill/>
          </a:ln>
        </p:spPr>
      </p:pic>
      <p:cxnSp>
        <p:nvCxnSpPr>
          <p:cNvPr id="429" name="Google Shape;429;p26"/>
          <p:cNvCxnSpPr/>
          <p:nvPr/>
        </p:nvCxnSpPr>
        <p:spPr>
          <a:xfrm>
            <a:off x="4958366" y="4443211"/>
            <a:ext cx="2356834" cy="12879"/>
          </a:xfrm>
          <a:prstGeom prst="straightConnector1">
            <a:avLst/>
          </a:prstGeom>
          <a:noFill/>
          <a:ln w="9525" cap="rnd" cmpd="sng">
            <a:solidFill>
              <a:srgbClr val="FF0000"/>
            </a:solidFill>
            <a:prstDash val="solid"/>
            <a:round/>
            <a:headEnd type="none" w="sm" len="sm"/>
            <a:tailEnd type="triangle" w="med" len="med"/>
          </a:ln>
        </p:spPr>
      </p:cxnSp>
      <p:sp>
        <p:nvSpPr>
          <p:cNvPr id="430" name="Google Shape;430;p26"/>
          <p:cNvSpPr txBox="1"/>
          <p:nvPr/>
        </p:nvSpPr>
        <p:spPr>
          <a:xfrm>
            <a:off x="7443988" y="4271424"/>
            <a:ext cx="10310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FF0000"/>
                </a:solidFill>
                <a:latin typeface="Century Gothic"/>
                <a:ea typeface="Century Gothic"/>
                <a:cs typeface="Century Gothic"/>
                <a:sym typeface="Century Gothic"/>
              </a:rPr>
              <a:t>Ejecuta</a:t>
            </a:r>
            <a:endParaRPr sz="1800" b="1">
              <a:solidFill>
                <a:srgbClr val="FF0000"/>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Selecciona los programas a utilizar</a:t>
            </a:r>
            <a:endParaRPr/>
          </a:p>
        </p:txBody>
      </p:sp>
      <p:pic>
        <p:nvPicPr>
          <p:cNvPr id="436" name="Google Shape;436;p27"/>
          <p:cNvPicPr preferRelativeResize="0">
            <a:picLocks noGrp="1"/>
          </p:cNvPicPr>
          <p:nvPr>
            <p:ph type="body" idx="1"/>
          </p:nvPr>
        </p:nvPicPr>
        <p:blipFill rotWithShape="1">
          <a:blip r:embed="rId3">
            <a:alphaModFix/>
          </a:blip>
          <a:srcRect/>
          <a:stretch/>
        </p:blipFill>
        <p:spPr>
          <a:xfrm>
            <a:off x="3740944" y="2575775"/>
            <a:ext cx="5390177" cy="3284112"/>
          </a:xfrm>
          <a:prstGeom prst="rect">
            <a:avLst/>
          </a:prstGeom>
          <a:noFill/>
          <a:ln>
            <a:noFill/>
          </a:ln>
        </p:spPr>
      </p:pic>
      <p:sp>
        <p:nvSpPr>
          <p:cNvPr id="437" name="Google Shape;437;p27"/>
          <p:cNvSpPr txBox="1"/>
          <p:nvPr/>
        </p:nvSpPr>
        <p:spPr>
          <a:xfrm>
            <a:off x="4713667" y="6246254"/>
            <a:ext cx="3203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Se tarda mucho en instalar</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EMPLEO DEL VISUAL STUDIO</a:t>
            </a:r>
            <a:endParaRPr b="1"/>
          </a:p>
        </p:txBody>
      </p:sp>
      <p:pic>
        <p:nvPicPr>
          <p:cNvPr id="443" name="Google Shape;443;p28"/>
          <p:cNvPicPr preferRelativeResize="0">
            <a:picLocks noGrp="1"/>
          </p:cNvPicPr>
          <p:nvPr>
            <p:ph type="body" idx="1"/>
          </p:nvPr>
        </p:nvPicPr>
        <p:blipFill rotWithShape="1">
          <a:blip r:embed="rId3">
            <a:alphaModFix/>
          </a:blip>
          <a:srcRect/>
          <a:stretch/>
        </p:blipFill>
        <p:spPr>
          <a:xfrm>
            <a:off x="2163651" y="2382592"/>
            <a:ext cx="7276563" cy="36372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Selecciona C#(una forma de hacer filtros)</a:t>
            </a:r>
            <a:endParaRPr/>
          </a:p>
        </p:txBody>
      </p:sp>
      <p:sp>
        <p:nvSpPr>
          <p:cNvPr id="449" name="Google Shape;449;p29"/>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a:p>
        </p:txBody>
      </p:sp>
      <p:pic>
        <p:nvPicPr>
          <p:cNvPr id="450" name="Google Shape;450;p29"/>
          <p:cNvPicPr preferRelativeResize="0"/>
          <p:nvPr/>
        </p:nvPicPr>
        <p:blipFill rotWithShape="1">
          <a:blip r:embed="rId3">
            <a:alphaModFix/>
          </a:blip>
          <a:srcRect/>
          <a:stretch/>
        </p:blipFill>
        <p:spPr>
          <a:xfrm>
            <a:off x="794039" y="2603500"/>
            <a:ext cx="9772650" cy="40401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EXPOSICIÒN DEL PROGRAMA</a:t>
            </a:r>
            <a:endParaRPr/>
          </a:p>
        </p:txBody>
      </p:sp>
      <p:sp>
        <p:nvSpPr>
          <p:cNvPr id="3" name="CuadroTexto 2">
            <a:extLst>
              <a:ext uri="{FF2B5EF4-FFF2-40B4-BE49-F238E27FC236}">
                <a16:creationId xmlns:a16="http://schemas.microsoft.com/office/drawing/2014/main" id="{1BBCDAFD-E804-D023-A57A-2F7587B7885C}"/>
              </a:ext>
            </a:extLst>
          </p:cNvPr>
          <p:cNvSpPr txBox="1"/>
          <p:nvPr/>
        </p:nvSpPr>
        <p:spPr>
          <a:xfrm>
            <a:off x="3048000" y="3052293"/>
            <a:ext cx="6096000" cy="738664"/>
          </a:xfrm>
          <a:prstGeom prst="rect">
            <a:avLst/>
          </a:prstGeom>
          <a:noFill/>
        </p:spPr>
        <p:txBody>
          <a:bodyPr wrap="square">
            <a:spAutoFit/>
          </a:bodyPr>
          <a:lstStyle/>
          <a:p>
            <a:r>
              <a:rPr lang="es-CO" dirty="0"/>
              <a:t>https://docs.google.com/spreadsheets/d/1-bGjvusZ1yaNo7k72cdQdob_XodsXJ4_/edit?usp=sharing&amp;ouid=116539533508467747641&amp;rtpof=true&amp;sd=true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0"/>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Selecciona aplicación webASP.NET(NET framework)</a:t>
            </a:r>
            <a:endParaRPr/>
          </a:p>
        </p:txBody>
      </p:sp>
      <p:pic>
        <p:nvPicPr>
          <p:cNvPr id="456" name="Google Shape;456;p30"/>
          <p:cNvPicPr preferRelativeResize="0">
            <a:picLocks noGrp="1"/>
          </p:cNvPicPr>
          <p:nvPr>
            <p:ph type="body" idx="1"/>
          </p:nvPr>
        </p:nvPicPr>
        <p:blipFill rotWithShape="1">
          <a:blip r:embed="rId3">
            <a:alphaModFix/>
          </a:blip>
          <a:srcRect/>
          <a:stretch/>
        </p:blipFill>
        <p:spPr>
          <a:xfrm>
            <a:off x="3131480" y="2603500"/>
            <a:ext cx="4809852" cy="3416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VERIFICAMOS QUE TODOS LOS LENGUAJES TIENEN COSAS EN COMÚN</a:t>
            </a:r>
            <a:endParaRPr/>
          </a:p>
        </p:txBody>
      </p:sp>
      <p:pic>
        <p:nvPicPr>
          <p:cNvPr id="462" name="Google Shape;462;p31"/>
          <p:cNvPicPr preferRelativeResize="0">
            <a:picLocks noGrp="1"/>
          </p:cNvPicPr>
          <p:nvPr>
            <p:ph type="body" idx="1"/>
          </p:nvPr>
        </p:nvPicPr>
        <p:blipFill rotWithShape="1">
          <a:blip r:embed="rId3">
            <a:alphaModFix/>
          </a:blip>
          <a:srcRect/>
          <a:stretch/>
        </p:blipFill>
        <p:spPr>
          <a:xfrm>
            <a:off x="2499695" y="2603500"/>
            <a:ext cx="6073422" cy="3695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2"/>
          <p:cNvSpPr txBox="1">
            <a:spLocks noGrp="1"/>
          </p:cNvSpPr>
          <p:nvPr>
            <p:ph type="title"/>
          </p:nvPr>
        </p:nvSpPr>
        <p:spPr>
          <a:xfrm>
            <a:off x="1154953" y="973668"/>
            <a:ext cx="9928683" cy="7069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s-ES" b="1"/>
              <a:t>PERMITE AL PROGRAMADOR SELECCIONAR UBICACIÓN y EL FRAMEWORK DEPENDIENDO LA VERSIÓN</a:t>
            </a:r>
            <a:endParaRPr b="1"/>
          </a:p>
        </p:txBody>
      </p:sp>
      <p:pic>
        <p:nvPicPr>
          <p:cNvPr id="468" name="Google Shape;468;p32"/>
          <p:cNvPicPr preferRelativeResize="0">
            <a:picLocks noGrp="1"/>
          </p:cNvPicPr>
          <p:nvPr>
            <p:ph type="body" idx="1"/>
          </p:nvPr>
        </p:nvPicPr>
        <p:blipFill rotWithShape="1">
          <a:blip r:embed="rId3">
            <a:alphaModFix/>
          </a:blip>
          <a:srcRect/>
          <a:stretch/>
        </p:blipFill>
        <p:spPr>
          <a:xfrm>
            <a:off x="750129" y="2575791"/>
            <a:ext cx="5249936" cy="3416300"/>
          </a:xfrm>
          <a:prstGeom prst="rect">
            <a:avLst/>
          </a:prstGeom>
          <a:noFill/>
          <a:ln>
            <a:noFill/>
          </a:ln>
        </p:spPr>
      </p:pic>
      <p:pic>
        <p:nvPicPr>
          <p:cNvPr id="469" name="Google Shape;469;p32"/>
          <p:cNvPicPr preferRelativeResize="0"/>
          <p:nvPr/>
        </p:nvPicPr>
        <p:blipFill rotWithShape="1">
          <a:blip r:embed="rId4">
            <a:alphaModFix/>
          </a:blip>
          <a:srcRect/>
          <a:stretch/>
        </p:blipFill>
        <p:spPr>
          <a:xfrm>
            <a:off x="6298623" y="2501900"/>
            <a:ext cx="5015923" cy="349019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Selecciona vacío</a:t>
            </a:r>
            <a:endParaRPr/>
          </a:p>
        </p:txBody>
      </p:sp>
      <p:pic>
        <p:nvPicPr>
          <p:cNvPr id="475" name="Google Shape;475;p33"/>
          <p:cNvPicPr preferRelativeResize="0">
            <a:picLocks noGrp="1"/>
          </p:cNvPicPr>
          <p:nvPr>
            <p:ph type="body" idx="1"/>
          </p:nvPr>
        </p:nvPicPr>
        <p:blipFill rotWithShape="1">
          <a:blip r:embed="rId3">
            <a:alphaModFix/>
          </a:blip>
          <a:srcRect/>
          <a:stretch/>
        </p:blipFill>
        <p:spPr>
          <a:xfrm>
            <a:off x="3070415" y="2603500"/>
            <a:ext cx="4931982" cy="3416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Selecciona vacío</a:t>
            </a:r>
            <a:endParaRPr/>
          </a:p>
        </p:txBody>
      </p:sp>
      <p:pic>
        <p:nvPicPr>
          <p:cNvPr id="481" name="Google Shape;481;p34"/>
          <p:cNvPicPr preferRelativeResize="0">
            <a:picLocks noGrp="1"/>
          </p:cNvPicPr>
          <p:nvPr>
            <p:ph type="body" idx="1"/>
          </p:nvPr>
        </p:nvPicPr>
        <p:blipFill rotWithShape="1">
          <a:blip r:embed="rId3">
            <a:alphaModFix/>
          </a:blip>
          <a:srcRect/>
          <a:stretch/>
        </p:blipFill>
        <p:spPr>
          <a:xfrm>
            <a:off x="2972935" y="2603500"/>
            <a:ext cx="5126943" cy="3416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APARECE ESTA VENTANA</a:t>
            </a:r>
            <a:endParaRPr/>
          </a:p>
        </p:txBody>
      </p:sp>
      <p:pic>
        <p:nvPicPr>
          <p:cNvPr id="487" name="Google Shape;487;p35"/>
          <p:cNvPicPr preferRelativeResize="0">
            <a:picLocks noGrp="1"/>
          </p:cNvPicPr>
          <p:nvPr>
            <p:ph type="body" idx="1"/>
          </p:nvPr>
        </p:nvPicPr>
        <p:blipFill rotWithShape="1">
          <a:blip r:embed="rId3">
            <a:alphaModFix/>
          </a:blip>
          <a:srcRect/>
          <a:stretch/>
        </p:blipFill>
        <p:spPr>
          <a:xfrm>
            <a:off x="1154955" y="2603500"/>
            <a:ext cx="8761412" cy="3416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6"/>
          <p:cNvSpPr txBox="1">
            <a:spLocks noGrp="1"/>
          </p:cNvSpPr>
          <p:nvPr>
            <p:ph type="title"/>
          </p:nvPr>
        </p:nvSpPr>
        <p:spPr>
          <a:xfrm>
            <a:off x="1154953" y="973668"/>
            <a:ext cx="9817847"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PARA SACAR LAS PRINCIPALES VENTANAS</a:t>
            </a:r>
            <a:endParaRPr b="1"/>
          </a:p>
        </p:txBody>
      </p:sp>
      <p:pic>
        <p:nvPicPr>
          <p:cNvPr id="493" name="Google Shape;493;p36"/>
          <p:cNvPicPr preferRelativeResize="0">
            <a:picLocks noGrp="1"/>
          </p:cNvPicPr>
          <p:nvPr>
            <p:ph type="body" idx="1"/>
          </p:nvPr>
        </p:nvPicPr>
        <p:blipFill rotWithShape="1">
          <a:blip r:embed="rId3">
            <a:alphaModFix/>
          </a:blip>
          <a:srcRect/>
          <a:stretch/>
        </p:blipFill>
        <p:spPr>
          <a:xfrm>
            <a:off x="2499695" y="2603500"/>
            <a:ext cx="6073422" cy="3416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7"/>
          <p:cNvSpPr txBox="1">
            <a:spLocks noGrp="1"/>
          </p:cNvSpPr>
          <p:nvPr>
            <p:ph type="title"/>
          </p:nvPr>
        </p:nvSpPr>
        <p:spPr>
          <a:xfrm>
            <a:off x="1154953" y="973668"/>
            <a:ext cx="9633120"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PARA SACAR LAS PRINCIPALES VENTANAS</a:t>
            </a:r>
            <a:endParaRPr/>
          </a:p>
        </p:txBody>
      </p:sp>
      <p:pic>
        <p:nvPicPr>
          <p:cNvPr id="499" name="Google Shape;499;p37"/>
          <p:cNvPicPr preferRelativeResize="0">
            <a:picLocks noGrp="1"/>
          </p:cNvPicPr>
          <p:nvPr>
            <p:ph type="body" idx="1"/>
          </p:nvPr>
        </p:nvPicPr>
        <p:blipFill rotWithShape="1">
          <a:blip r:embed="rId3">
            <a:alphaModFix/>
          </a:blip>
          <a:srcRect/>
          <a:stretch/>
        </p:blipFill>
        <p:spPr>
          <a:xfrm>
            <a:off x="2363787" y="2603500"/>
            <a:ext cx="6345239" cy="3416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APARECEN</a:t>
            </a:r>
            <a:endParaRPr b="1"/>
          </a:p>
        </p:txBody>
      </p:sp>
      <p:pic>
        <p:nvPicPr>
          <p:cNvPr id="505" name="Google Shape;505;p38"/>
          <p:cNvPicPr preferRelativeResize="0">
            <a:picLocks noGrp="1"/>
          </p:cNvPicPr>
          <p:nvPr>
            <p:ph type="body" idx="1"/>
          </p:nvPr>
        </p:nvPicPr>
        <p:blipFill rotWithShape="1">
          <a:blip r:embed="rId3">
            <a:alphaModFix/>
          </a:blip>
          <a:srcRect/>
          <a:stretch/>
        </p:blipFill>
        <p:spPr>
          <a:xfrm>
            <a:off x="1668423" y="2686628"/>
            <a:ext cx="6073422" cy="3416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SOLUCIÓN</a:t>
            </a:r>
            <a:endParaRPr b="1"/>
          </a:p>
        </p:txBody>
      </p:sp>
      <p:sp>
        <p:nvSpPr>
          <p:cNvPr id="511" name="Google Shape;511;p39"/>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Es una partición</a:t>
            </a:r>
            <a:endParaRPr/>
          </a:p>
        </p:txBody>
      </p:sp>
      <p:pic>
        <p:nvPicPr>
          <p:cNvPr id="512" name="Google Shape;512;p39"/>
          <p:cNvPicPr preferRelativeResize="0"/>
          <p:nvPr/>
        </p:nvPicPr>
        <p:blipFill rotWithShape="1">
          <a:blip r:embed="rId3">
            <a:alphaModFix/>
          </a:blip>
          <a:srcRect/>
          <a:stretch/>
        </p:blipFill>
        <p:spPr>
          <a:xfrm>
            <a:off x="1302471" y="3007591"/>
            <a:ext cx="3343275" cy="2819400"/>
          </a:xfrm>
          <a:prstGeom prst="rect">
            <a:avLst/>
          </a:prstGeom>
          <a:noFill/>
          <a:ln>
            <a:noFill/>
          </a:ln>
        </p:spPr>
      </p:pic>
      <p:cxnSp>
        <p:nvCxnSpPr>
          <p:cNvPr id="513" name="Google Shape;513;p39"/>
          <p:cNvCxnSpPr/>
          <p:nvPr/>
        </p:nvCxnSpPr>
        <p:spPr>
          <a:xfrm rot="10800000" flipH="1">
            <a:off x="3509818" y="3823855"/>
            <a:ext cx="2142837" cy="9236"/>
          </a:xfrm>
          <a:prstGeom prst="straightConnector1">
            <a:avLst/>
          </a:prstGeom>
          <a:noFill/>
          <a:ln w="9525" cap="rnd" cmpd="sng">
            <a:solidFill>
              <a:srgbClr val="FF0000"/>
            </a:solidFill>
            <a:prstDash val="solid"/>
            <a:round/>
            <a:headEnd type="none" w="sm" len="sm"/>
            <a:tailEnd type="triangle" w="med" len="med"/>
          </a:ln>
        </p:spPr>
      </p:cxnSp>
      <p:sp>
        <p:nvSpPr>
          <p:cNvPr id="514" name="Google Shape;514;p39"/>
          <p:cNvSpPr txBox="1"/>
          <p:nvPr/>
        </p:nvSpPr>
        <p:spPr>
          <a:xfrm>
            <a:off x="5726546" y="3639189"/>
            <a:ext cx="6222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Sitio</a:t>
            </a:r>
            <a:endParaRPr sz="1800">
              <a:solidFill>
                <a:schemeClr val="dk1"/>
              </a:solidFill>
              <a:latin typeface="Century Gothic"/>
              <a:ea typeface="Century Gothic"/>
              <a:cs typeface="Century Gothic"/>
              <a:sym typeface="Century Gothic"/>
            </a:endParaRPr>
          </a:p>
        </p:txBody>
      </p:sp>
      <p:cxnSp>
        <p:nvCxnSpPr>
          <p:cNvPr id="515" name="Google Shape;515;p39"/>
          <p:cNvCxnSpPr/>
          <p:nvPr/>
        </p:nvCxnSpPr>
        <p:spPr>
          <a:xfrm>
            <a:off x="2322945" y="4026933"/>
            <a:ext cx="2849419" cy="64776"/>
          </a:xfrm>
          <a:prstGeom prst="straightConnector1">
            <a:avLst/>
          </a:prstGeom>
          <a:noFill/>
          <a:ln w="9525" cap="rnd" cmpd="sng">
            <a:solidFill>
              <a:srgbClr val="FF0000"/>
            </a:solidFill>
            <a:prstDash val="solid"/>
            <a:round/>
            <a:headEnd type="none" w="sm" len="sm"/>
            <a:tailEnd type="triangle" w="med" len="med"/>
          </a:ln>
        </p:spPr>
      </p:cxnSp>
      <p:sp>
        <p:nvSpPr>
          <p:cNvPr id="516" name="Google Shape;516;p39"/>
          <p:cNvSpPr txBox="1"/>
          <p:nvPr/>
        </p:nvSpPr>
        <p:spPr>
          <a:xfrm>
            <a:off x="5274110" y="3951555"/>
            <a:ext cx="11929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Proyecto</a:t>
            </a:r>
            <a:endParaRPr sz="1800">
              <a:solidFill>
                <a:schemeClr val="dk1"/>
              </a:solidFill>
              <a:latin typeface="Century Gothic"/>
              <a:ea typeface="Century Gothic"/>
              <a:cs typeface="Century Gothic"/>
              <a:sym typeface="Century Gothic"/>
            </a:endParaRPr>
          </a:p>
        </p:txBody>
      </p:sp>
      <p:sp>
        <p:nvSpPr>
          <p:cNvPr id="517" name="Google Shape;517;p39"/>
          <p:cNvSpPr/>
          <p:nvPr/>
        </p:nvSpPr>
        <p:spPr>
          <a:xfrm>
            <a:off x="6669859" y="3110922"/>
            <a:ext cx="1864541" cy="2401455"/>
          </a:xfrm>
          <a:prstGeom prst="rightArrow">
            <a:avLst>
              <a:gd name="adj1" fmla="val 50000"/>
              <a:gd name="adj2" fmla="val 50000"/>
            </a:avLst>
          </a:prstGeom>
          <a:solidFill>
            <a:schemeClr val="accent1"/>
          </a:solidFill>
          <a:ln w="19050" cap="rnd" cmpd="sng">
            <a:solidFill>
              <a:srgbClr val="7D9A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18" name="Google Shape;518;p39"/>
          <p:cNvSpPr txBox="1"/>
          <p:nvPr/>
        </p:nvSpPr>
        <p:spPr>
          <a:xfrm>
            <a:off x="8892135" y="4126983"/>
            <a:ext cx="11256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Solución</a:t>
            </a:r>
            <a:endParaRPr sz="1800">
              <a:solidFill>
                <a:schemeClr val="dk1"/>
              </a:solidFill>
              <a:latin typeface="Century Gothic"/>
              <a:ea typeface="Century Gothic"/>
              <a:cs typeface="Century Gothic"/>
              <a:sym typeface="Century Gothic"/>
            </a:endParaRPr>
          </a:p>
        </p:txBody>
      </p:sp>
      <p:sp>
        <p:nvSpPr>
          <p:cNvPr id="519" name="Google Shape;519;p39"/>
          <p:cNvSpPr txBox="1"/>
          <p:nvPr/>
        </p:nvSpPr>
        <p:spPr>
          <a:xfrm>
            <a:off x="8700655" y="4775200"/>
            <a:ext cx="36118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Puede estar conformadas por </a:t>
            </a:r>
            <a:endParaRPr/>
          </a:p>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Formularios o páginas web</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s-ES" b="1"/>
              <a:t>POO (Programación orientada a objetos)</a:t>
            </a:r>
            <a:endParaRPr b="1"/>
          </a:p>
        </p:txBody>
      </p:sp>
      <p:sp>
        <p:nvSpPr>
          <p:cNvPr id="280" name="Google Shape;280;p4"/>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r>
              <a:rPr lang="es-ES" dirty="0"/>
              <a:t>La </a:t>
            </a:r>
            <a:r>
              <a:rPr lang="es-ES" b="1" dirty="0"/>
              <a:t>programación orientada a objetos (POO)</a:t>
            </a:r>
            <a:r>
              <a:rPr lang="es-ES" dirty="0"/>
              <a:t> es un </a:t>
            </a:r>
            <a:r>
              <a:rPr lang="es-ES" b="1" dirty="0"/>
              <a:t>paradigma de programación</a:t>
            </a:r>
            <a:r>
              <a:rPr lang="es-ES" dirty="0"/>
              <a:t> que organiza el software en </a:t>
            </a:r>
            <a:r>
              <a:rPr lang="es-ES" b="1" dirty="0"/>
              <a:t>objetos</a:t>
            </a:r>
            <a:r>
              <a:rPr lang="es-ES" dirty="0"/>
              <a:t>, los cuales representan entidades del mundo real o conceptos del programa.</a:t>
            </a:r>
          </a:p>
          <a:p>
            <a:r>
              <a:rPr lang="es-ES" dirty="0"/>
              <a:t>Cada </a:t>
            </a:r>
            <a:r>
              <a:rPr lang="es-ES" b="1" dirty="0"/>
              <a:t>objeto</a:t>
            </a:r>
            <a:r>
              <a:rPr lang="es-ES" dirty="0"/>
              <a:t> combina:</a:t>
            </a:r>
          </a:p>
          <a:p>
            <a:r>
              <a:rPr lang="es-ES" b="1" dirty="0"/>
              <a:t>Datos</a:t>
            </a:r>
            <a:r>
              <a:rPr lang="es-ES" dirty="0"/>
              <a:t> → llamados </a:t>
            </a:r>
            <a:r>
              <a:rPr lang="es-ES" i="1" dirty="0"/>
              <a:t>atributos</a:t>
            </a:r>
            <a:endParaRPr lang="es-ES" dirty="0"/>
          </a:p>
          <a:p>
            <a:r>
              <a:rPr lang="es-ES" b="1" dirty="0"/>
              <a:t>Comportamientos</a:t>
            </a:r>
            <a:r>
              <a:rPr lang="es-ES" dirty="0"/>
              <a:t> → llamados </a:t>
            </a:r>
            <a:r>
              <a:rPr lang="es-ES" i="1" dirty="0"/>
              <a:t>métodos</a:t>
            </a:r>
            <a:endParaRPr lang="es-ES" dirty="0"/>
          </a:p>
          <a:p>
            <a:pPr marL="0" lvl="0" indent="0" algn="l" rtl="0">
              <a:spcBef>
                <a:spcPts val="1000"/>
              </a:spcBef>
              <a:spcAft>
                <a:spcPts val="0"/>
              </a:spcAft>
              <a:buSzPts val="1440"/>
              <a:buNone/>
            </a:pPr>
            <a:r>
              <a:rPr lang="es-ES" dirty="0"/>
              <a:t> </a:t>
            </a:r>
            <a:endParaRPr dirty="0"/>
          </a:p>
        </p:txBody>
      </p:sp>
      <p:sp>
        <p:nvSpPr>
          <p:cNvPr id="281" name="Google Shape;281;p4" descr="Resultado de imagen para imagen de una piedra"/>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282" name="Google Shape;282;p4"/>
          <p:cNvPicPr preferRelativeResize="0"/>
          <p:nvPr/>
        </p:nvPicPr>
        <p:blipFill rotWithShape="1">
          <a:blip r:embed="rId3">
            <a:alphaModFix/>
          </a:blip>
          <a:srcRect/>
          <a:stretch/>
        </p:blipFill>
        <p:spPr>
          <a:xfrm>
            <a:off x="1742202" y="4947969"/>
            <a:ext cx="1495425" cy="1495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0"/>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Encima del proyecto </a:t>
            </a:r>
            <a:endParaRPr/>
          </a:p>
        </p:txBody>
      </p:sp>
      <p:sp>
        <p:nvSpPr>
          <p:cNvPr id="525" name="Google Shape;525;p40"/>
          <p:cNvSpPr txBox="1">
            <a:spLocks noGrp="1"/>
          </p:cNvSpPr>
          <p:nvPr>
            <p:ph type="body" idx="1"/>
          </p:nvPr>
        </p:nvSpPr>
        <p:spPr>
          <a:xfrm>
            <a:off x="1154953" y="1873827"/>
            <a:ext cx="8761412" cy="3416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s-ES"/>
              <a:t>Se puede agregar formularios o vistas.</a:t>
            </a:r>
            <a:endParaRPr/>
          </a:p>
          <a:p>
            <a:pPr marL="0" lvl="0" indent="0" algn="l" rtl="0">
              <a:spcBef>
                <a:spcPts val="1000"/>
              </a:spcBef>
              <a:spcAft>
                <a:spcPts val="0"/>
              </a:spcAft>
              <a:buSzPts val="1440"/>
              <a:buNone/>
            </a:pPr>
            <a:endParaRPr/>
          </a:p>
          <a:p>
            <a:pPr marL="0" lvl="0" indent="0" algn="l" rtl="0">
              <a:spcBef>
                <a:spcPts val="1000"/>
              </a:spcBef>
              <a:spcAft>
                <a:spcPts val="0"/>
              </a:spcAft>
              <a:buSzPts val="1440"/>
              <a:buNone/>
            </a:pPr>
            <a:endParaRPr/>
          </a:p>
        </p:txBody>
      </p:sp>
      <p:pic>
        <p:nvPicPr>
          <p:cNvPr id="526" name="Google Shape;526;p40"/>
          <p:cNvPicPr preferRelativeResize="0"/>
          <p:nvPr/>
        </p:nvPicPr>
        <p:blipFill rotWithShape="1">
          <a:blip r:embed="rId3">
            <a:alphaModFix/>
          </a:blip>
          <a:srcRect/>
          <a:stretch/>
        </p:blipFill>
        <p:spPr>
          <a:xfrm>
            <a:off x="129309" y="2530764"/>
            <a:ext cx="12192000" cy="38700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Se puede agregar formularios o vistas</a:t>
            </a:r>
            <a:endParaRPr/>
          </a:p>
        </p:txBody>
      </p:sp>
      <p:pic>
        <p:nvPicPr>
          <p:cNvPr id="532" name="Google Shape;532;p41"/>
          <p:cNvPicPr preferRelativeResize="0">
            <a:picLocks noGrp="1"/>
          </p:cNvPicPr>
          <p:nvPr>
            <p:ph type="body" idx="1"/>
          </p:nvPr>
        </p:nvPicPr>
        <p:blipFill rotWithShape="1">
          <a:blip r:embed="rId3">
            <a:alphaModFix/>
          </a:blip>
          <a:srcRect/>
          <a:stretch/>
        </p:blipFill>
        <p:spPr>
          <a:xfrm>
            <a:off x="2499695" y="2603499"/>
            <a:ext cx="6073422" cy="391737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2"/>
          <p:cNvSpPr txBox="1">
            <a:spLocks noGrp="1"/>
          </p:cNvSpPr>
          <p:nvPr>
            <p:ph type="title"/>
          </p:nvPr>
        </p:nvSpPr>
        <p:spPr>
          <a:xfrm>
            <a:off x="581890" y="973668"/>
            <a:ext cx="11351491"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SE VISUALIZA LA SOLUCIÓN CON SUS CONTENIDOS</a:t>
            </a:r>
            <a:endParaRPr b="1"/>
          </a:p>
        </p:txBody>
      </p:sp>
      <p:pic>
        <p:nvPicPr>
          <p:cNvPr id="538" name="Google Shape;538;p42"/>
          <p:cNvPicPr preferRelativeResize="0">
            <a:picLocks noGrp="1"/>
          </p:cNvPicPr>
          <p:nvPr>
            <p:ph type="body" idx="1"/>
          </p:nvPr>
        </p:nvPicPr>
        <p:blipFill rotWithShape="1">
          <a:blip r:embed="rId3">
            <a:alphaModFix/>
          </a:blip>
          <a:srcRect/>
          <a:stretch/>
        </p:blipFill>
        <p:spPr>
          <a:xfrm>
            <a:off x="1702703" y="2400300"/>
            <a:ext cx="2864498" cy="3416300"/>
          </a:xfrm>
          <a:prstGeom prst="rect">
            <a:avLst/>
          </a:prstGeom>
          <a:noFill/>
          <a:ln>
            <a:noFill/>
          </a:ln>
        </p:spPr>
      </p:pic>
      <p:sp>
        <p:nvSpPr>
          <p:cNvPr id="539" name="Google Shape;539;p42"/>
          <p:cNvSpPr/>
          <p:nvPr/>
        </p:nvSpPr>
        <p:spPr>
          <a:xfrm>
            <a:off x="4729018" y="2854036"/>
            <a:ext cx="2355273" cy="1062182"/>
          </a:xfrm>
          <a:prstGeom prst="rightArrow">
            <a:avLst>
              <a:gd name="adj1" fmla="val 50000"/>
              <a:gd name="adj2" fmla="val 50000"/>
            </a:avLst>
          </a:prstGeom>
          <a:solidFill>
            <a:schemeClr val="accent1"/>
          </a:solidFill>
          <a:ln w="19050" cap="rnd" cmpd="sng">
            <a:solidFill>
              <a:srgbClr val="7D9A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40" name="Google Shape;540;p42"/>
          <p:cNvSpPr txBox="1"/>
          <p:nvPr/>
        </p:nvSpPr>
        <p:spPr>
          <a:xfrm>
            <a:off x="7084291" y="3385127"/>
            <a:ext cx="510588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La solución esta conformada por paquetes </a:t>
            </a:r>
            <a:endParaRPr/>
          </a:p>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Esto es universal.</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NOS POSICIONAMOS EN DISEÑO</a:t>
            </a:r>
            <a:endParaRPr b="1"/>
          </a:p>
        </p:txBody>
      </p:sp>
      <p:pic>
        <p:nvPicPr>
          <p:cNvPr id="546" name="Google Shape;546;p43"/>
          <p:cNvPicPr preferRelativeResize="0">
            <a:picLocks noGrp="1"/>
          </p:cNvPicPr>
          <p:nvPr>
            <p:ph type="body" idx="1"/>
          </p:nvPr>
        </p:nvPicPr>
        <p:blipFill rotWithShape="1">
          <a:blip r:embed="rId3">
            <a:alphaModFix/>
          </a:blip>
          <a:srcRect/>
          <a:stretch/>
        </p:blipFill>
        <p:spPr>
          <a:xfrm>
            <a:off x="587767" y="2474191"/>
            <a:ext cx="6073422" cy="3416300"/>
          </a:xfrm>
          <a:prstGeom prst="rect">
            <a:avLst/>
          </a:prstGeom>
          <a:noFill/>
          <a:ln>
            <a:noFill/>
          </a:ln>
        </p:spPr>
      </p:pic>
      <p:pic>
        <p:nvPicPr>
          <p:cNvPr id="547" name="Google Shape;547;p43"/>
          <p:cNvPicPr preferRelativeResize="0"/>
          <p:nvPr/>
        </p:nvPicPr>
        <p:blipFill rotWithShape="1">
          <a:blip r:embed="rId4">
            <a:alphaModFix/>
          </a:blip>
          <a:srcRect/>
          <a:stretch/>
        </p:blipFill>
        <p:spPr>
          <a:xfrm>
            <a:off x="7110123" y="2474192"/>
            <a:ext cx="4695825" cy="3416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CUANDO SE INSERTA UNA TABLA</a:t>
            </a:r>
            <a:endParaRPr b="1"/>
          </a:p>
        </p:txBody>
      </p:sp>
      <p:pic>
        <p:nvPicPr>
          <p:cNvPr id="553" name="Google Shape;553;p44"/>
          <p:cNvPicPr preferRelativeResize="0">
            <a:picLocks noGrp="1"/>
          </p:cNvPicPr>
          <p:nvPr>
            <p:ph type="body" idx="1"/>
          </p:nvPr>
        </p:nvPicPr>
        <p:blipFill rotWithShape="1">
          <a:blip r:embed="rId3">
            <a:alphaModFix/>
          </a:blip>
          <a:srcRect/>
          <a:stretch/>
        </p:blipFill>
        <p:spPr>
          <a:xfrm>
            <a:off x="199840" y="2714337"/>
            <a:ext cx="6073422" cy="3416300"/>
          </a:xfrm>
          <a:prstGeom prst="rect">
            <a:avLst/>
          </a:prstGeom>
          <a:noFill/>
          <a:ln>
            <a:noFill/>
          </a:ln>
        </p:spPr>
      </p:pic>
      <p:pic>
        <p:nvPicPr>
          <p:cNvPr id="554" name="Google Shape;554;p44"/>
          <p:cNvPicPr preferRelativeResize="0"/>
          <p:nvPr/>
        </p:nvPicPr>
        <p:blipFill rotWithShape="1">
          <a:blip r:embed="rId4">
            <a:alphaModFix/>
          </a:blip>
          <a:srcRect/>
          <a:stretch/>
        </p:blipFill>
        <p:spPr>
          <a:xfrm>
            <a:off x="6483928" y="2714336"/>
            <a:ext cx="4656898" cy="3289299"/>
          </a:xfrm>
          <a:prstGeom prst="rect">
            <a:avLst/>
          </a:prstGeom>
          <a:noFill/>
          <a:ln>
            <a:noFill/>
          </a:ln>
        </p:spPr>
      </p:pic>
      <p:sp>
        <p:nvSpPr>
          <p:cNvPr id="555" name="Google Shape;555;p44"/>
          <p:cNvSpPr txBox="1"/>
          <p:nvPr/>
        </p:nvSpPr>
        <p:spPr>
          <a:xfrm>
            <a:off x="2881147" y="6336145"/>
            <a:ext cx="67842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Century Gothic"/>
                <a:ea typeface="Century Gothic"/>
                <a:cs typeface="Century Gothic"/>
                <a:sym typeface="Century Gothic"/>
              </a:rPr>
              <a:t>LO QUE SE HAGA EN EL DISEÑO SE VISUALIZA EN EL CÓDIGO</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5"/>
          <p:cNvSpPr txBox="1">
            <a:spLocks noGrp="1"/>
          </p:cNvSpPr>
          <p:nvPr>
            <p:ph type="title"/>
          </p:nvPr>
        </p:nvSpPr>
        <p:spPr>
          <a:xfrm>
            <a:off x="1154953" y="973667"/>
            <a:ext cx="8829556" cy="103985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s-ES" b="1"/>
              <a:t>CUANDO SE ESTABLECE EL DISEÑO SE ACTIVA EL CUADRO DE HERRAMIENTAS</a:t>
            </a:r>
            <a:endParaRPr b="1"/>
          </a:p>
        </p:txBody>
      </p:sp>
      <p:pic>
        <p:nvPicPr>
          <p:cNvPr id="561" name="Google Shape;561;p45"/>
          <p:cNvPicPr preferRelativeResize="0">
            <a:picLocks noGrp="1"/>
          </p:cNvPicPr>
          <p:nvPr>
            <p:ph type="body" idx="1"/>
          </p:nvPr>
        </p:nvPicPr>
        <p:blipFill rotWithShape="1">
          <a:blip r:embed="rId3">
            <a:alphaModFix/>
          </a:blip>
          <a:srcRect/>
          <a:stretch/>
        </p:blipFill>
        <p:spPr>
          <a:xfrm>
            <a:off x="2499695" y="2603500"/>
            <a:ext cx="6073422" cy="3416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s-ES"/>
              <a:t>CLASES Y FUNCIONES SE HEREDAN DE UN MISMO OBJETO</a:t>
            </a:r>
            <a:endParaRPr/>
          </a:p>
        </p:txBody>
      </p:sp>
      <p:sp>
        <p:nvSpPr>
          <p:cNvPr id="567" name="Google Shape;567;p46"/>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Por que las propiedades son exactamente las mismas y lo representa el cuadro de propiedades. Lo que tiene de diferente es el nombre</a:t>
            </a:r>
            <a:endParaRPr/>
          </a:p>
          <a:p>
            <a:pPr marL="0" lvl="0" indent="0" algn="l" rtl="0">
              <a:spcBef>
                <a:spcPts val="1000"/>
              </a:spcBef>
              <a:spcAft>
                <a:spcPts val="0"/>
              </a:spcAft>
              <a:buSzPts val="1440"/>
              <a:buNone/>
            </a:pPr>
            <a:endParaRPr/>
          </a:p>
        </p:txBody>
      </p:sp>
      <p:pic>
        <p:nvPicPr>
          <p:cNvPr id="568" name="Google Shape;568;p46"/>
          <p:cNvPicPr preferRelativeResize="0"/>
          <p:nvPr/>
        </p:nvPicPr>
        <p:blipFill rotWithShape="1">
          <a:blip r:embed="rId3">
            <a:alphaModFix/>
          </a:blip>
          <a:srcRect/>
          <a:stretch/>
        </p:blipFill>
        <p:spPr>
          <a:xfrm>
            <a:off x="1662546" y="3334327"/>
            <a:ext cx="7897091" cy="3352800"/>
          </a:xfrm>
          <a:prstGeom prst="rect">
            <a:avLst/>
          </a:prstGeom>
          <a:noFill/>
          <a:ln>
            <a:noFill/>
          </a:ln>
        </p:spPr>
      </p:pic>
      <p:cxnSp>
        <p:nvCxnSpPr>
          <p:cNvPr id="569" name="Google Shape;569;p46"/>
          <p:cNvCxnSpPr/>
          <p:nvPr/>
        </p:nvCxnSpPr>
        <p:spPr>
          <a:xfrm rot="10800000" flipH="1">
            <a:off x="5366327" y="3722255"/>
            <a:ext cx="4886037" cy="83127"/>
          </a:xfrm>
          <a:prstGeom prst="straightConnector1">
            <a:avLst/>
          </a:prstGeom>
          <a:noFill/>
          <a:ln w="9525" cap="rnd" cmpd="sng">
            <a:solidFill>
              <a:srgbClr val="FF0000"/>
            </a:solidFill>
            <a:prstDash val="solid"/>
            <a:round/>
            <a:headEnd type="none" w="sm" len="sm"/>
            <a:tailEnd type="triangle" w="med" len="med"/>
          </a:ln>
        </p:spPr>
      </p:cxnSp>
      <p:sp>
        <p:nvSpPr>
          <p:cNvPr id="570" name="Google Shape;570;p46"/>
          <p:cNvSpPr txBox="1"/>
          <p:nvPr/>
        </p:nvSpPr>
        <p:spPr>
          <a:xfrm>
            <a:off x="10271281" y="3519055"/>
            <a:ext cx="192071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Objetos</a:t>
            </a:r>
            <a:endParaRPr/>
          </a:p>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Se heredan de </a:t>
            </a:r>
            <a:endParaRPr/>
          </a:p>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Las clases</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PROPIEDADES</a:t>
            </a:r>
            <a:endParaRPr/>
          </a:p>
        </p:txBody>
      </p:sp>
      <p:sp>
        <p:nvSpPr>
          <p:cNvPr id="576" name="Google Shape;576;p47"/>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SzPts val="1008"/>
              <a:buChar char="►"/>
            </a:pPr>
            <a:r>
              <a:rPr lang="es-ES" sz="1260"/>
              <a:t>Id.</a:t>
            </a:r>
            <a:endParaRPr/>
          </a:p>
          <a:p>
            <a:pPr marL="342900" lvl="0" indent="-342900" algn="l" rtl="0">
              <a:lnSpc>
                <a:spcPct val="80000"/>
              </a:lnSpc>
              <a:spcBef>
                <a:spcPts val="1000"/>
              </a:spcBef>
              <a:spcAft>
                <a:spcPts val="0"/>
              </a:spcAft>
              <a:buSzPts val="1008"/>
              <a:buChar char="►"/>
            </a:pPr>
            <a:r>
              <a:rPr lang="es-ES" sz="1260"/>
              <a:t>Color de fondo o Back color</a:t>
            </a:r>
            <a:endParaRPr/>
          </a:p>
          <a:p>
            <a:pPr marL="342900" lvl="0" indent="-342900" algn="l" rtl="0">
              <a:lnSpc>
                <a:spcPct val="80000"/>
              </a:lnSpc>
              <a:spcBef>
                <a:spcPts val="1000"/>
              </a:spcBef>
              <a:spcAft>
                <a:spcPts val="0"/>
              </a:spcAft>
              <a:buSzPts val="1008"/>
              <a:buChar char="►"/>
            </a:pPr>
            <a:r>
              <a:rPr lang="es-ES" sz="1260"/>
              <a:t>Enabled.</a:t>
            </a:r>
            <a:endParaRPr/>
          </a:p>
          <a:p>
            <a:pPr marL="342900" lvl="0" indent="-342900" algn="l" rtl="0">
              <a:lnSpc>
                <a:spcPct val="80000"/>
              </a:lnSpc>
              <a:spcBef>
                <a:spcPts val="1000"/>
              </a:spcBef>
              <a:spcAft>
                <a:spcPts val="0"/>
              </a:spcAft>
              <a:buSzPts val="1008"/>
              <a:buChar char="►"/>
            </a:pPr>
            <a:r>
              <a:rPr lang="es-ES" sz="1260"/>
              <a:t>Font.</a:t>
            </a:r>
            <a:endParaRPr/>
          </a:p>
          <a:p>
            <a:pPr marL="342900" lvl="0" indent="-342900" algn="l" rtl="0">
              <a:lnSpc>
                <a:spcPct val="80000"/>
              </a:lnSpc>
              <a:spcBef>
                <a:spcPts val="1000"/>
              </a:spcBef>
              <a:spcAft>
                <a:spcPts val="0"/>
              </a:spcAft>
              <a:buSzPts val="1008"/>
              <a:buChar char="►"/>
            </a:pPr>
            <a:r>
              <a:rPr lang="es-ES" sz="1260"/>
              <a:t>Forecolor.</a:t>
            </a:r>
            <a:endParaRPr/>
          </a:p>
          <a:p>
            <a:pPr marL="342900" lvl="0" indent="-342900" algn="l" rtl="0">
              <a:lnSpc>
                <a:spcPct val="80000"/>
              </a:lnSpc>
              <a:spcBef>
                <a:spcPts val="1000"/>
              </a:spcBef>
              <a:spcAft>
                <a:spcPts val="0"/>
              </a:spcAft>
              <a:buSzPts val="1008"/>
              <a:buChar char="►"/>
            </a:pPr>
            <a:r>
              <a:rPr lang="es-ES" sz="1260"/>
              <a:t>Maxlength(Tamaño), debe coincidir con la BD.</a:t>
            </a:r>
            <a:endParaRPr/>
          </a:p>
          <a:p>
            <a:pPr marL="342900" lvl="0" indent="-342900" algn="l" rtl="0">
              <a:lnSpc>
                <a:spcPct val="80000"/>
              </a:lnSpc>
              <a:spcBef>
                <a:spcPts val="1000"/>
              </a:spcBef>
              <a:spcAft>
                <a:spcPts val="0"/>
              </a:spcAft>
              <a:buSzPts val="1008"/>
              <a:buChar char="►"/>
            </a:pPr>
            <a:r>
              <a:rPr lang="es-ES" sz="1260"/>
              <a:t>Text no es el nombre si no el título o un defecto.</a:t>
            </a:r>
            <a:endParaRPr/>
          </a:p>
          <a:p>
            <a:pPr marL="342900" lvl="0" indent="-342900" algn="l" rtl="0">
              <a:lnSpc>
                <a:spcPct val="80000"/>
              </a:lnSpc>
              <a:spcBef>
                <a:spcPts val="1000"/>
              </a:spcBef>
              <a:spcAft>
                <a:spcPts val="0"/>
              </a:spcAft>
              <a:buSzPts val="1008"/>
              <a:buChar char="►"/>
            </a:pPr>
            <a:r>
              <a:rPr lang="es-ES" sz="1260"/>
              <a:t>TextMode= SingleLine: Una misma línea.</a:t>
            </a:r>
            <a:endParaRPr/>
          </a:p>
          <a:p>
            <a:pPr marL="0" lvl="0" indent="0" algn="l" rtl="0">
              <a:lnSpc>
                <a:spcPct val="80000"/>
              </a:lnSpc>
              <a:spcBef>
                <a:spcPts val="1000"/>
              </a:spcBef>
              <a:spcAft>
                <a:spcPts val="0"/>
              </a:spcAft>
              <a:buSzPts val="1008"/>
              <a:buNone/>
            </a:pPr>
            <a:r>
              <a:rPr lang="es-ES" sz="1260"/>
              <a:t>                     Multiline: Multiple línea.</a:t>
            </a:r>
            <a:endParaRPr/>
          </a:p>
          <a:p>
            <a:pPr marL="342900" lvl="0" indent="-342900" algn="l" rtl="0">
              <a:lnSpc>
                <a:spcPct val="80000"/>
              </a:lnSpc>
              <a:spcBef>
                <a:spcPts val="1000"/>
              </a:spcBef>
              <a:spcAft>
                <a:spcPts val="0"/>
              </a:spcAft>
              <a:buSzPts val="1008"/>
              <a:buChar char="►"/>
            </a:pPr>
            <a:r>
              <a:rPr lang="es-ES" sz="1260"/>
              <a:t>Pasword</a:t>
            </a:r>
            <a:endParaRPr sz="1260"/>
          </a:p>
          <a:p>
            <a:pPr marL="342900" lvl="0" indent="-342900" algn="l" rtl="0">
              <a:lnSpc>
                <a:spcPct val="80000"/>
              </a:lnSpc>
              <a:spcBef>
                <a:spcPts val="1000"/>
              </a:spcBef>
              <a:spcAft>
                <a:spcPts val="0"/>
              </a:spcAft>
              <a:buSzPts val="1008"/>
              <a:buChar char="►"/>
            </a:pPr>
            <a:r>
              <a:rPr lang="es-ES" sz="1260"/>
              <a:t>Tooltip</a:t>
            </a:r>
            <a:endParaRPr sz="1260"/>
          </a:p>
          <a:p>
            <a:pPr marL="342900" lvl="0" indent="-342900" algn="l" rtl="0">
              <a:lnSpc>
                <a:spcPct val="80000"/>
              </a:lnSpc>
              <a:spcBef>
                <a:spcPts val="1000"/>
              </a:spcBef>
              <a:spcAft>
                <a:spcPts val="0"/>
              </a:spcAft>
              <a:buSzPts val="1008"/>
              <a:buChar char="►"/>
            </a:pPr>
            <a:r>
              <a:rPr lang="es-ES" sz="1260"/>
              <a:t>visible</a:t>
            </a:r>
            <a:endParaRPr sz="1260"/>
          </a:p>
          <a:p>
            <a:pPr marL="342900" lvl="0" indent="-278892" algn="l" rtl="0">
              <a:lnSpc>
                <a:spcPct val="80000"/>
              </a:lnSpc>
              <a:spcBef>
                <a:spcPts val="1000"/>
              </a:spcBef>
              <a:spcAft>
                <a:spcPts val="0"/>
              </a:spcAft>
              <a:buSzPts val="1008"/>
              <a:buNone/>
            </a:pPr>
            <a:endParaRPr sz="1260"/>
          </a:p>
          <a:p>
            <a:pPr marL="342900" lvl="0" indent="-278892" algn="l" rtl="0">
              <a:lnSpc>
                <a:spcPct val="80000"/>
              </a:lnSpc>
              <a:spcBef>
                <a:spcPts val="1000"/>
              </a:spcBef>
              <a:spcAft>
                <a:spcPts val="0"/>
              </a:spcAft>
              <a:buSzPts val="1008"/>
              <a:buNone/>
            </a:pPr>
            <a:endParaRPr sz="1260"/>
          </a:p>
          <a:p>
            <a:pPr marL="342900" lvl="0" indent="-278892" algn="l" rtl="0">
              <a:lnSpc>
                <a:spcPct val="80000"/>
              </a:lnSpc>
              <a:spcBef>
                <a:spcPts val="1000"/>
              </a:spcBef>
              <a:spcAft>
                <a:spcPts val="0"/>
              </a:spcAft>
              <a:buSzPts val="1008"/>
              <a:buNone/>
            </a:pPr>
            <a:endParaRPr sz="1260"/>
          </a:p>
          <a:p>
            <a:pPr marL="342900" lvl="0" indent="-278892" algn="l" rtl="0">
              <a:lnSpc>
                <a:spcPct val="80000"/>
              </a:lnSpc>
              <a:spcBef>
                <a:spcPts val="1000"/>
              </a:spcBef>
              <a:spcAft>
                <a:spcPts val="0"/>
              </a:spcAft>
              <a:buSzPts val="1008"/>
              <a:buNone/>
            </a:pPr>
            <a:endParaRPr sz="1260"/>
          </a:p>
          <a:p>
            <a:pPr marL="342900" lvl="0" indent="-278892" algn="l" rtl="0">
              <a:lnSpc>
                <a:spcPct val="80000"/>
              </a:lnSpc>
              <a:spcBef>
                <a:spcPts val="1000"/>
              </a:spcBef>
              <a:spcAft>
                <a:spcPts val="0"/>
              </a:spcAft>
              <a:buSzPts val="1008"/>
              <a:buNone/>
            </a:pPr>
            <a:endParaRPr sz="126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Se debe guardar todo a través de:</a:t>
            </a:r>
            <a:endParaRPr/>
          </a:p>
        </p:txBody>
      </p:sp>
      <p:pic>
        <p:nvPicPr>
          <p:cNvPr id="582" name="Google Shape;582;p48"/>
          <p:cNvPicPr preferRelativeResize="0">
            <a:picLocks noGrp="1"/>
          </p:cNvPicPr>
          <p:nvPr>
            <p:ph type="body" idx="1"/>
          </p:nvPr>
        </p:nvPicPr>
        <p:blipFill rotWithShape="1">
          <a:blip r:embed="rId3">
            <a:alphaModFix/>
          </a:blip>
          <a:srcRect/>
          <a:stretch/>
        </p:blipFill>
        <p:spPr>
          <a:xfrm>
            <a:off x="2488262" y="2914794"/>
            <a:ext cx="1270938" cy="166644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LABEL</a:t>
            </a:r>
            <a:endParaRPr b="1"/>
          </a:p>
        </p:txBody>
      </p:sp>
      <p:pic>
        <p:nvPicPr>
          <p:cNvPr id="588" name="Google Shape;588;p49"/>
          <p:cNvPicPr preferRelativeResize="0">
            <a:picLocks noGrp="1"/>
          </p:cNvPicPr>
          <p:nvPr>
            <p:ph type="body" idx="1"/>
          </p:nvPr>
        </p:nvPicPr>
        <p:blipFill rotWithShape="1">
          <a:blip r:embed="rId3">
            <a:alphaModFix/>
          </a:blip>
          <a:srcRect/>
          <a:stretch/>
        </p:blipFill>
        <p:spPr>
          <a:xfrm>
            <a:off x="1683211" y="2389317"/>
            <a:ext cx="7296031" cy="37396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OBJETO</a:t>
            </a:r>
            <a:endParaRPr b="1"/>
          </a:p>
        </p:txBody>
      </p:sp>
      <p:sp>
        <p:nvSpPr>
          <p:cNvPr id="288" name="Google Shape;288;p5"/>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0" lvl="0" indent="0">
              <a:spcBef>
                <a:spcPts val="0"/>
              </a:spcBef>
              <a:buNone/>
            </a:pPr>
            <a:r>
              <a:rPr lang="es-ES" dirty="0"/>
              <a:t>Es una instancia de una </a:t>
            </a:r>
            <a:r>
              <a:rPr lang="es-ES" b="1" dirty="0"/>
              <a:t>clase</a:t>
            </a:r>
            <a:r>
              <a:rPr lang="es-ES" dirty="0"/>
              <a:t>.</a:t>
            </a:r>
            <a:br>
              <a:rPr lang="es-ES" dirty="0"/>
            </a:br>
            <a:r>
              <a:rPr lang="es-ES" dirty="0"/>
              <a:t>Ejemplo: un objeto </a:t>
            </a:r>
            <a:r>
              <a:rPr lang="es-ES" i="1" dirty="0"/>
              <a:t>Auto</a:t>
            </a:r>
            <a:r>
              <a:rPr lang="es-ES" dirty="0"/>
              <a:t> puede tener color, marca y velocidad.</a:t>
            </a:r>
          </a:p>
          <a:p>
            <a:pPr marL="0" lvl="0" indent="0">
              <a:spcBef>
                <a:spcPts val="0"/>
              </a:spcBef>
              <a:buNone/>
            </a:pPr>
            <a:endParaRPr lang="es-ES" dirty="0"/>
          </a:p>
          <a:p>
            <a:pPr marL="0" lvl="0" indent="0">
              <a:spcBef>
                <a:spcPts val="0"/>
              </a:spcBef>
              <a:buNone/>
            </a:pPr>
            <a:endParaRPr dirty="0"/>
          </a:p>
        </p:txBody>
      </p:sp>
      <p:pic>
        <p:nvPicPr>
          <p:cNvPr id="3" name="Imagen 2" descr="Un coche deportivo de color blanco&#10;&#10;El contenido generado por IA puede ser incorrecto.">
            <a:extLst>
              <a:ext uri="{FF2B5EF4-FFF2-40B4-BE49-F238E27FC236}">
                <a16:creationId xmlns:a16="http://schemas.microsoft.com/office/drawing/2014/main" id="{16361A8E-E4BE-7B39-2836-45FDDCAE9336}"/>
              </a:ext>
            </a:extLst>
          </p:cNvPr>
          <p:cNvPicPr>
            <a:picLocks noChangeAspect="1"/>
          </p:cNvPicPr>
          <p:nvPr/>
        </p:nvPicPr>
        <p:blipFill>
          <a:blip r:embed="rId3"/>
          <a:stretch>
            <a:fillRect/>
          </a:stretch>
        </p:blipFill>
        <p:spPr>
          <a:xfrm>
            <a:off x="2278049" y="3283973"/>
            <a:ext cx="7635902" cy="285135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50"/>
          <p:cNvSpPr txBox="1">
            <a:spLocks noGrp="1"/>
          </p:cNvSpPr>
          <p:nvPr>
            <p:ph type="title"/>
          </p:nvPr>
        </p:nvSpPr>
        <p:spPr>
          <a:xfrm>
            <a:off x="1154953" y="1039570"/>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DATOS DE SALIDA</a:t>
            </a:r>
            <a:endParaRPr b="1"/>
          </a:p>
        </p:txBody>
      </p:sp>
      <p:pic>
        <p:nvPicPr>
          <p:cNvPr id="594" name="Google Shape;594;p50"/>
          <p:cNvPicPr preferRelativeResize="0">
            <a:picLocks noGrp="1"/>
          </p:cNvPicPr>
          <p:nvPr>
            <p:ph type="body" idx="1"/>
          </p:nvPr>
        </p:nvPicPr>
        <p:blipFill rotWithShape="1">
          <a:blip r:embed="rId3">
            <a:alphaModFix/>
          </a:blip>
          <a:srcRect/>
          <a:stretch/>
        </p:blipFill>
        <p:spPr>
          <a:xfrm>
            <a:off x="1365466" y="2509260"/>
            <a:ext cx="1876425" cy="390525"/>
          </a:xfrm>
          <a:prstGeom prst="rect">
            <a:avLst/>
          </a:prstGeom>
          <a:noFill/>
          <a:ln>
            <a:noFill/>
          </a:ln>
        </p:spPr>
      </p:pic>
      <p:cxnSp>
        <p:nvCxnSpPr>
          <p:cNvPr id="595" name="Google Shape;595;p50"/>
          <p:cNvCxnSpPr>
            <a:stCxn id="594" idx="3"/>
          </p:cNvCxnSpPr>
          <p:nvPr/>
        </p:nvCxnSpPr>
        <p:spPr>
          <a:xfrm>
            <a:off x="3241891" y="2704522"/>
            <a:ext cx="618900" cy="1800"/>
          </a:xfrm>
          <a:prstGeom prst="straightConnector1">
            <a:avLst/>
          </a:prstGeom>
          <a:noFill/>
          <a:ln w="9525" cap="rnd" cmpd="sng">
            <a:solidFill>
              <a:srgbClr val="FF0000"/>
            </a:solidFill>
            <a:prstDash val="solid"/>
            <a:round/>
            <a:headEnd type="none" w="sm" len="sm"/>
            <a:tailEnd type="triangle" w="med" len="med"/>
          </a:ln>
        </p:spPr>
      </p:cxnSp>
      <p:sp>
        <p:nvSpPr>
          <p:cNvPr id="596" name="Google Shape;596;p50"/>
          <p:cNvSpPr txBox="1"/>
          <p:nvPr/>
        </p:nvSpPr>
        <p:spPr>
          <a:xfrm>
            <a:off x="4026500" y="2507527"/>
            <a:ext cx="17107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Para ejecutar</a:t>
            </a:r>
            <a:endParaRPr sz="1800">
              <a:solidFill>
                <a:schemeClr val="dk1"/>
              </a:solidFill>
              <a:latin typeface="Century Gothic"/>
              <a:ea typeface="Century Gothic"/>
              <a:cs typeface="Century Gothic"/>
              <a:sym typeface="Century Gothic"/>
            </a:endParaRPr>
          </a:p>
        </p:txBody>
      </p:sp>
      <p:pic>
        <p:nvPicPr>
          <p:cNvPr id="597" name="Google Shape;597;p50"/>
          <p:cNvPicPr preferRelativeResize="0"/>
          <p:nvPr/>
        </p:nvPicPr>
        <p:blipFill rotWithShape="1">
          <a:blip r:embed="rId4">
            <a:alphaModFix/>
          </a:blip>
          <a:srcRect/>
          <a:stretch/>
        </p:blipFill>
        <p:spPr>
          <a:xfrm>
            <a:off x="8058871" y="2316812"/>
            <a:ext cx="600075" cy="409575"/>
          </a:xfrm>
          <a:prstGeom prst="rect">
            <a:avLst/>
          </a:prstGeom>
          <a:noFill/>
          <a:ln>
            <a:noFill/>
          </a:ln>
        </p:spPr>
      </p:pic>
      <p:cxnSp>
        <p:nvCxnSpPr>
          <p:cNvPr id="598" name="Google Shape;598;p50"/>
          <p:cNvCxnSpPr/>
          <p:nvPr/>
        </p:nvCxnSpPr>
        <p:spPr>
          <a:xfrm>
            <a:off x="8534400" y="2507527"/>
            <a:ext cx="932873" cy="0"/>
          </a:xfrm>
          <a:prstGeom prst="straightConnector1">
            <a:avLst/>
          </a:prstGeom>
          <a:noFill/>
          <a:ln w="9525" cap="rnd" cmpd="sng">
            <a:solidFill>
              <a:srgbClr val="FF0000"/>
            </a:solidFill>
            <a:prstDash val="solid"/>
            <a:round/>
            <a:headEnd type="none" w="sm" len="sm"/>
            <a:tailEnd type="triangle" w="med" len="med"/>
          </a:ln>
        </p:spPr>
      </p:cxnSp>
      <p:cxnSp>
        <p:nvCxnSpPr>
          <p:cNvPr id="599" name="Google Shape;599;p50"/>
          <p:cNvCxnSpPr/>
          <p:nvPr/>
        </p:nvCxnSpPr>
        <p:spPr>
          <a:xfrm flipH="1">
            <a:off x="7416800" y="2507527"/>
            <a:ext cx="757382" cy="14072"/>
          </a:xfrm>
          <a:prstGeom prst="straightConnector1">
            <a:avLst/>
          </a:prstGeom>
          <a:noFill/>
          <a:ln w="9525" cap="rnd" cmpd="sng">
            <a:solidFill>
              <a:srgbClr val="C00000"/>
            </a:solidFill>
            <a:prstDash val="solid"/>
            <a:round/>
            <a:headEnd type="none" w="sm" len="sm"/>
            <a:tailEnd type="triangle" w="med" len="med"/>
          </a:ln>
        </p:spPr>
      </p:cxnSp>
      <p:sp>
        <p:nvSpPr>
          <p:cNvPr id="600" name="Google Shape;600;p50"/>
          <p:cNvSpPr txBox="1"/>
          <p:nvPr/>
        </p:nvSpPr>
        <p:spPr>
          <a:xfrm>
            <a:off x="9529881" y="2315127"/>
            <a:ext cx="7729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Parar</a:t>
            </a:r>
            <a:endParaRPr sz="1800">
              <a:solidFill>
                <a:schemeClr val="dk1"/>
              </a:solidFill>
              <a:latin typeface="Century Gothic"/>
              <a:ea typeface="Century Gothic"/>
              <a:cs typeface="Century Gothic"/>
              <a:sym typeface="Century Gothic"/>
            </a:endParaRPr>
          </a:p>
        </p:txBody>
      </p:sp>
      <p:sp>
        <p:nvSpPr>
          <p:cNvPr id="601" name="Google Shape;601;p50"/>
          <p:cNvSpPr txBox="1"/>
          <p:nvPr/>
        </p:nvSpPr>
        <p:spPr>
          <a:xfrm>
            <a:off x="6505619" y="2353793"/>
            <a:ext cx="10967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Detener</a:t>
            </a:r>
            <a:endParaRPr sz="1800">
              <a:solidFill>
                <a:schemeClr val="dk1"/>
              </a:solidFill>
              <a:latin typeface="Century Gothic"/>
              <a:ea typeface="Century Gothic"/>
              <a:cs typeface="Century Gothic"/>
              <a:sym typeface="Century Gothic"/>
            </a:endParaRPr>
          </a:p>
        </p:txBody>
      </p:sp>
      <p:pic>
        <p:nvPicPr>
          <p:cNvPr id="602" name="Google Shape;602;p50"/>
          <p:cNvPicPr preferRelativeResize="0"/>
          <p:nvPr/>
        </p:nvPicPr>
        <p:blipFill rotWithShape="1">
          <a:blip r:embed="rId5">
            <a:alphaModFix/>
          </a:blip>
          <a:srcRect/>
          <a:stretch/>
        </p:blipFill>
        <p:spPr>
          <a:xfrm>
            <a:off x="0" y="1927947"/>
            <a:ext cx="12192000" cy="45428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1"/>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LOS EVENTOS</a:t>
            </a:r>
            <a:endParaRPr b="1"/>
          </a:p>
        </p:txBody>
      </p:sp>
      <p:pic>
        <p:nvPicPr>
          <p:cNvPr id="608" name="Google Shape;608;p51"/>
          <p:cNvPicPr preferRelativeResize="0">
            <a:picLocks noGrp="1"/>
          </p:cNvPicPr>
          <p:nvPr>
            <p:ph type="body" idx="1"/>
          </p:nvPr>
        </p:nvPicPr>
        <p:blipFill rotWithShape="1">
          <a:blip r:embed="rId3">
            <a:alphaModFix/>
          </a:blip>
          <a:srcRect/>
          <a:stretch/>
        </p:blipFill>
        <p:spPr>
          <a:xfrm>
            <a:off x="939307" y="2882771"/>
            <a:ext cx="5553075" cy="1457325"/>
          </a:xfrm>
          <a:prstGeom prst="rect">
            <a:avLst/>
          </a:prstGeom>
          <a:noFill/>
          <a:ln>
            <a:noFill/>
          </a:ln>
        </p:spPr>
      </p:pic>
      <p:sp>
        <p:nvSpPr>
          <p:cNvPr id="609" name="Google Shape;609;p51"/>
          <p:cNvSpPr/>
          <p:nvPr/>
        </p:nvSpPr>
        <p:spPr>
          <a:xfrm>
            <a:off x="2718486" y="3015049"/>
            <a:ext cx="584887" cy="535459"/>
          </a:xfrm>
          <a:prstGeom prst="ellipse">
            <a:avLst/>
          </a:prstGeom>
          <a:noFill/>
          <a:ln w="19050" cap="rnd"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cxnSp>
        <p:nvCxnSpPr>
          <p:cNvPr id="610" name="Google Shape;610;p51"/>
          <p:cNvCxnSpPr>
            <a:stCxn id="609" idx="0"/>
          </p:cNvCxnSpPr>
          <p:nvPr/>
        </p:nvCxnSpPr>
        <p:spPr>
          <a:xfrm rot="10800000" flipH="1">
            <a:off x="3010929" y="2882749"/>
            <a:ext cx="292500" cy="132300"/>
          </a:xfrm>
          <a:prstGeom prst="straightConnector1">
            <a:avLst/>
          </a:prstGeom>
          <a:noFill/>
          <a:ln w="9525" cap="rnd" cmpd="sng">
            <a:solidFill>
              <a:srgbClr val="FF0000"/>
            </a:solidFill>
            <a:prstDash val="solid"/>
            <a:round/>
            <a:headEnd type="none" w="sm" len="sm"/>
            <a:tailEnd type="triangle" w="med" len="med"/>
          </a:ln>
        </p:spPr>
      </p:cxnSp>
      <p:sp>
        <p:nvSpPr>
          <p:cNvPr id="611" name="Google Shape;611;p51"/>
          <p:cNvSpPr txBox="1"/>
          <p:nvPr/>
        </p:nvSpPr>
        <p:spPr>
          <a:xfrm>
            <a:off x="3303373" y="2698105"/>
            <a:ext cx="968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Objeto</a:t>
            </a:r>
            <a:endParaRPr sz="1800">
              <a:solidFill>
                <a:schemeClr val="dk1"/>
              </a:solidFill>
              <a:latin typeface="Century Gothic"/>
              <a:ea typeface="Century Gothic"/>
              <a:cs typeface="Century Gothic"/>
              <a:sym typeface="Century Gothic"/>
            </a:endParaRPr>
          </a:p>
        </p:txBody>
      </p:sp>
      <p:cxnSp>
        <p:nvCxnSpPr>
          <p:cNvPr id="612" name="Google Shape;612;p51"/>
          <p:cNvCxnSpPr/>
          <p:nvPr/>
        </p:nvCxnSpPr>
        <p:spPr>
          <a:xfrm>
            <a:off x="3715844" y="3282778"/>
            <a:ext cx="238318" cy="877330"/>
          </a:xfrm>
          <a:prstGeom prst="straightConnector1">
            <a:avLst/>
          </a:prstGeom>
          <a:noFill/>
          <a:ln w="9525" cap="rnd" cmpd="sng">
            <a:solidFill>
              <a:srgbClr val="FF0000"/>
            </a:solidFill>
            <a:prstDash val="solid"/>
            <a:round/>
            <a:headEnd type="none" w="sm" len="sm"/>
            <a:tailEnd type="triangle" w="med" len="med"/>
          </a:ln>
        </p:spPr>
      </p:cxnSp>
      <p:sp>
        <p:nvSpPr>
          <p:cNvPr id="613" name="Google Shape;613;p51"/>
          <p:cNvSpPr txBox="1"/>
          <p:nvPr/>
        </p:nvSpPr>
        <p:spPr>
          <a:xfrm>
            <a:off x="3835003" y="4097915"/>
            <a:ext cx="9573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Evento</a:t>
            </a:r>
            <a:endParaRPr sz="1800">
              <a:solidFill>
                <a:schemeClr val="dk1"/>
              </a:solidFill>
              <a:latin typeface="Century Gothic"/>
              <a:ea typeface="Century Gothic"/>
              <a:cs typeface="Century Gothic"/>
              <a:sym typeface="Century Gothic"/>
            </a:endParaRPr>
          </a:p>
        </p:txBody>
      </p:sp>
      <p:cxnSp>
        <p:nvCxnSpPr>
          <p:cNvPr id="614" name="Google Shape;614;p51"/>
          <p:cNvCxnSpPr/>
          <p:nvPr/>
        </p:nvCxnSpPr>
        <p:spPr>
          <a:xfrm>
            <a:off x="1804086" y="3550508"/>
            <a:ext cx="766119" cy="1515762"/>
          </a:xfrm>
          <a:prstGeom prst="straightConnector1">
            <a:avLst/>
          </a:prstGeom>
          <a:noFill/>
          <a:ln w="9525" cap="rnd" cmpd="sng">
            <a:solidFill>
              <a:srgbClr val="FF0000"/>
            </a:solidFill>
            <a:prstDash val="solid"/>
            <a:round/>
            <a:headEnd type="none" w="sm" len="sm"/>
            <a:tailEnd type="triangle" w="med" len="med"/>
          </a:ln>
        </p:spPr>
      </p:cxnSp>
      <p:sp>
        <p:nvSpPr>
          <p:cNvPr id="615" name="Google Shape;615;p51"/>
          <p:cNvSpPr txBox="1"/>
          <p:nvPr/>
        </p:nvSpPr>
        <p:spPr>
          <a:xfrm>
            <a:off x="2570205" y="4942294"/>
            <a:ext cx="10855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Método</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2"/>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endParaRPr/>
          </a:p>
        </p:txBody>
      </p:sp>
      <p:pic>
        <p:nvPicPr>
          <p:cNvPr id="621" name="Google Shape;621;p52"/>
          <p:cNvPicPr preferRelativeResize="0">
            <a:picLocks noGrp="1"/>
          </p:cNvPicPr>
          <p:nvPr>
            <p:ph type="body" idx="1"/>
          </p:nvPr>
        </p:nvPicPr>
        <p:blipFill rotWithShape="1">
          <a:blip r:embed="rId3">
            <a:alphaModFix/>
          </a:blip>
          <a:srcRect/>
          <a:stretch/>
        </p:blipFill>
        <p:spPr>
          <a:xfrm>
            <a:off x="817949" y="2688371"/>
            <a:ext cx="8761413" cy="16648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3"/>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TIPOS DE VARIABLES EN C#</a:t>
            </a:r>
            <a:endParaRPr b="1"/>
          </a:p>
        </p:txBody>
      </p:sp>
      <p:pic>
        <p:nvPicPr>
          <p:cNvPr id="627" name="Google Shape;627;p53"/>
          <p:cNvPicPr preferRelativeResize="0">
            <a:picLocks noGrp="1"/>
          </p:cNvPicPr>
          <p:nvPr>
            <p:ph type="body" idx="1"/>
          </p:nvPr>
        </p:nvPicPr>
        <p:blipFill rotWithShape="1">
          <a:blip r:embed="rId3">
            <a:alphaModFix/>
          </a:blip>
          <a:srcRect/>
          <a:stretch/>
        </p:blipFill>
        <p:spPr>
          <a:xfrm>
            <a:off x="2459831" y="2768600"/>
            <a:ext cx="6153150" cy="3086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4"/>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Formulario</a:t>
            </a:r>
            <a:endParaRPr/>
          </a:p>
        </p:txBody>
      </p:sp>
      <p:pic>
        <p:nvPicPr>
          <p:cNvPr id="633" name="Google Shape;633;p54"/>
          <p:cNvPicPr preferRelativeResize="0">
            <a:picLocks noGrp="1"/>
          </p:cNvPicPr>
          <p:nvPr>
            <p:ph type="body" idx="1"/>
          </p:nvPr>
        </p:nvPicPr>
        <p:blipFill rotWithShape="1">
          <a:blip r:embed="rId3">
            <a:alphaModFix/>
          </a:blip>
          <a:srcRect/>
          <a:stretch/>
        </p:blipFill>
        <p:spPr>
          <a:xfrm>
            <a:off x="1154953" y="3058188"/>
            <a:ext cx="8761413" cy="174904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5"/>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CODIFICACIÓN</a:t>
            </a:r>
            <a:endParaRPr/>
          </a:p>
        </p:txBody>
      </p:sp>
      <p:pic>
        <p:nvPicPr>
          <p:cNvPr id="639" name="Google Shape;639;p55"/>
          <p:cNvPicPr preferRelativeResize="0">
            <a:picLocks noGrp="1"/>
          </p:cNvPicPr>
          <p:nvPr>
            <p:ph type="body" idx="1"/>
          </p:nvPr>
        </p:nvPicPr>
        <p:blipFill rotWithShape="1">
          <a:blip r:embed="rId3">
            <a:alphaModFix/>
          </a:blip>
          <a:srcRect/>
          <a:stretch/>
        </p:blipFill>
        <p:spPr>
          <a:xfrm>
            <a:off x="1154953" y="2282223"/>
            <a:ext cx="9168713" cy="466227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a:t>REALIZAR LOS SIGUIENTES EJERCICIOS</a:t>
            </a:r>
            <a:endParaRPr/>
          </a:p>
        </p:txBody>
      </p:sp>
      <p:sp>
        <p:nvSpPr>
          <p:cNvPr id="645" name="Google Shape;645;p56"/>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u="sng">
                <a:solidFill>
                  <a:schemeClr val="hlink"/>
                </a:solidFill>
                <a:hlinkClick r:id="rId3"/>
              </a:rPr>
              <a:t>https://drive.google.com/file/d/15HPzTfWOMhV2dUDa_dPvE7TMhrybz0m9/view</a:t>
            </a:r>
            <a:endParaRPr/>
          </a:p>
          <a:p>
            <a:pPr marL="342900" lvl="0" indent="-342900" algn="l" rtl="0">
              <a:spcBef>
                <a:spcPts val="1000"/>
              </a:spcBef>
              <a:spcAft>
                <a:spcPts val="0"/>
              </a:spcAft>
              <a:buSzPts val="1440"/>
              <a:buChar char="►"/>
            </a:pPr>
            <a:r>
              <a:rPr lang="es-ES"/>
              <a:t>Los resueltos del 1 al 6</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6"/>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3600"/>
              <a:buFont typeface="Century Gothic"/>
              <a:buNone/>
            </a:pPr>
            <a:r>
              <a:rPr lang="es-ES" b="1"/>
              <a:t>Ejemplo de objetos</a:t>
            </a:r>
            <a:endParaRPr b="1"/>
          </a:p>
        </p:txBody>
      </p:sp>
      <p:sp>
        <p:nvSpPr>
          <p:cNvPr id="294" name="Google Shape;294;p6"/>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Son ejemplo de objetos en sistemas: Los íconos, barra de tareas, el botón de inicio y todo lo que podemos apreciar en la pantalla del computador.</a:t>
            </a:r>
            <a:endParaRPr/>
          </a:p>
          <a:p>
            <a:pPr marL="342900" lvl="0" indent="-251459" algn="l" rtl="0">
              <a:spcBef>
                <a:spcPts val="1000"/>
              </a:spcBef>
              <a:spcAft>
                <a:spcPts val="0"/>
              </a:spcAft>
              <a:buSzPts val="1440"/>
              <a:buNone/>
            </a:pPr>
            <a:endParaRPr/>
          </a:p>
        </p:txBody>
      </p:sp>
      <p:pic>
        <p:nvPicPr>
          <p:cNvPr id="295" name="Google Shape;295;p6"/>
          <p:cNvPicPr preferRelativeResize="0"/>
          <p:nvPr/>
        </p:nvPicPr>
        <p:blipFill rotWithShape="1">
          <a:blip r:embed="rId3">
            <a:alphaModFix/>
          </a:blip>
          <a:srcRect/>
          <a:stretch/>
        </p:blipFill>
        <p:spPr>
          <a:xfrm>
            <a:off x="1446591" y="3508084"/>
            <a:ext cx="1476913" cy="883612"/>
          </a:xfrm>
          <a:prstGeom prst="rect">
            <a:avLst/>
          </a:prstGeom>
          <a:noFill/>
          <a:ln>
            <a:noFill/>
          </a:ln>
        </p:spPr>
      </p:pic>
      <p:pic>
        <p:nvPicPr>
          <p:cNvPr id="296" name="Google Shape;296;p6"/>
          <p:cNvPicPr preferRelativeResize="0"/>
          <p:nvPr/>
        </p:nvPicPr>
        <p:blipFill rotWithShape="1">
          <a:blip r:embed="rId4">
            <a:alphaModFix/>
          </a:blip>
          <a:srcRect/>
          <a:stretch/>
        </p:blipFill>
        <p:spPr>
          <a:xfrm>
            <a:off x="1446591" y="4762835"/>
            <a:ext cx="4889815" cy="646292"/>
          </a:xfrm>
          <a:prstGeom prst="rect">
            <a:avLst/>
          </a:prstGeom>
          <a:noFill/>
          <a:ln>
            <a:noFill/>
          </a:ln>
        </p:spPr>
      </p:pic>
      <p:cxnSp>
        <p:nvCxnSpPr>
          <p:cNvPr id="297" name="Google Shape;297;p6"/>
          <p:cNvCxnSpPr>
            <a:stCxn id="296" idx="3"/>
          </p:cNvCxnSpPr>
          <p:nvPr/>
        </p:nvCxnSpPr>
        <p:spPr>
          <a:xfrm rot="10800000" flipH="1">
            <a:off x="6336406" y="5074281"/>
            <a:ext cx="772800" cy="11700"/>
          </a:xfrm>
          <a:prstGeom prst="straightConnector1">
            <a:avLst/>
          </a:prstGeom>
          <a:noFill/>
          <a:ln w="9525" cap="rnd" cmpd="sng">
            <a:solidFill>
              <a:schemeClr val="accent1"/>
            </a:solidFill>
            <a:prstDash val="solid"/>
            <a:round/>
            <a:headEnd type="none" w="sm" len="sm"/>
            <a:tailEnd type="triangle" w="med" len="med"/>
          </a:ln>
        </p:spPr>
      </p:cxnSp>
      <p:sp>
        <p:nvSpPr>
          <p:cNvPr id="298" name="Google Shape;298;p6"/>
          <p:cNvSpPr txBox="1"/>
          <p:nvPr/>
        </p:nvSpPr>
        <p:spPr>
          <a:xfrm>
            <a:off x="7171638" y="4901315"/>
            <a:ext cx="19094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entury Gothic"/>
                <a:ea typeface="Century Gothic"/>
                <a:cs typeface="Century Gothic"/>
                <a:sym typeface="Century Gothic"/>
              </a:rPr>
              <a:t>Barra de tareas</a:t>
            </a:r>
            <a:endParaRPr sz="1800">
              <a:solidFill>
                <a:schemeClr val="dk1"/>
              </a:solidFill>
              <a:latin typeface="Century Gothic"/>
              <a:ea typeface="Century Gothic"/>
              <a:cs typeface="Century Gothic"/>
              <a:sym typeface="Century Gothic"/>
            </a:endParaRPr>
          </a:p>
        </p:txBody>
      </p:sp>
      <p:pic>
        <p:nvPicPr>
          <p:cNvPr id="299" name="Google Shape;299;p6"/>
          <p:cNvPicPr preferRelativeResize="0"/>
          <p:nvPr/>
        </p:nvPicPr>
        <p:blipFill rotWithShape="1">
          <a:blip r:embed="rId5">
            <a:alphaModFix/>
          </a:blip>
          <a:srcRect/>
          <a:stretch/>
        </p:blipFill>
        <p:spPr>
          <a:xfrm>
            <a:off x="1446590" y="5853581"/>
            <a:ext cx="974637" cy="869191"/>
          </a:xfrm>
          <a:prstGeom prst="rect">
            <a:avLst/>
          </a:prstGeom>
          <a:noFill/>
          <a:ln>
            <a:noFill/>
          </a:ln>
        </p:spPr>
      </p:pic>
      <p:pic>
        <p:nvPicPr>
          <p:cNvPr id="300" name="Google Shape;300;p6"/>
          <p:cNvPicPr preferRelativeResize="0"/>
          <p:nvPr/>
        </p:nvPicPr>
        <p:blipFill rotWithShape="1">
          <a:blip r:embed="rId6">
            <a:alphaModFix/>
          </a:blip>
          <a:srcRect/>
          <a:stretch/>
        </p:blipFill>
        <p:spPr>
          <a:xfrm>
            <a:off x="2923503" y="5853581"/>
            <a:ext cx="4610637" cy="8691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7"/>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CLASES</a:t>
            </a:r>
            <a:endParaRPr b="1"/>
          </a:p>
        </p:txBody>
      </p:sp>
      <p:sp>
        <p:nvSpPr>
          <p:cNvPr id="306" name="Google Shape;306;p7"/>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Es un conjunto de objetos con las mismas características(aunque es necesario aclarar que las características pueden tomar diferente valor.</a:t>
            </a:r>
            <a:endParaRPr/>
          </a:p>
          <a:p>
            <a:pPr marL="342900" lvl="0" indent="-342900" algn="l" rtl="0">
              <a:spcBef>
                <a:spcPts val="1000"/>
              </a:spcBef>
              <a:spcAft>
                <a:spcPts val="0"/>
              </a:spcAft>
              <a:buSzPts val="1440"/>
              <a:buChar char="►"/>
            </a:pPr>
            <a:r>
              <a:rPr lang="es-ES"/>
              <a:t>En el caso de una persona seria que cada uno de nosotros tengamos las mismas propiedades como: altura, peso, masa, color, nombre e identificación.  Las propiedades son diferentes en el caso si se habla de color hay personas: amarillas, blancas, negras etc. </a:t>
            </a:r>
            <a:endParaRPr/>
          </a:p>
          <a:p>
            <a:pPr marL="342900" lvl="0" indent="-342900" algn="l" rtl="0">
              <a:spcBef>
                <a:spcPts val="1000"/>
              </a:spcBef>
              <a:spcAft>
                <a:spcPts val="0"/>
              </a:spcAft>
              <a:buSzPts val="1440"/>
              <a:buChar char="►"/>
            </a:pPr>
            <a:r>
              <a:rPr lang="es-ES"/>
              <a:t>La clase es el molde de donde se podrían sacar mucho objetos por ejemplo cuando se hace el molde para un vestido me sirve de referencia para elaborar miles de vestidos.</a:t>
            </a:r>
            <a:endParaRPr/>
          </a:p>
          <a:p>
            <a:pPr marL="0" lvl="0" indent="0" algn="l" rtl="0">
              <a:spcBef>
                <a:spcPts val="1000"/>
              </a:spcBef>
              <a:spcAft>
                <a:spcPts val="0"/>
              </a:spcAft>
              <a:buSzPts val="1440"/>
              <a:buNone/>
            </a:pPr>
            <a:r>
              <a:rPr lang="es-ES"/>
              <a:t> </a:t>
            </a:r>
            <a:endParaRPr/>
          </a:p>
        </p:txBody>
      </p:sp>
      <p:pic>
        <p:nvPicPr>
          <p:cNvPr id="307" name="Google Shape;307;p7"/>
          <p:cNvPicPr preferRelativeResize="0"/>
          <p:nvPr/>
        </p:nvPicPr>
        <p:blipFill rotWithShape="1">
          <a:blip r:embed="rId3">
            <a:alphaModFix/>
          </a:blip>
          <a:srcRect/>
          <a:stretch/>
        </p:blipFill>
        <p:spPr>
          <a:xfrm>
            <a:off x="1843290" y="5372100"/>
            <a:ext cx="1447800" cy="129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8"/>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	EVENTO</a:t>
            </a:r>
            <a:endParaRPr b="1"/>
          </a:p>
        </p:txBody>
      </p:sp>
      <p:sp>
        <p:nvSpPr>
          <p:cNvPr id="313" name="Google Shape;313;p8"/>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Es un suceso o acción que se puede aplicar que se puede aplicar a un objeto para que este reacciones de manera determinada.</a:t>
            </a:r>
            <a:endParaRPr/>
          </a:p>
          <a:p>
            <a:pPr marL="342900" lvl="0" indent="-342900" algn="l" rtl="0">
              <a:spcBef>
                <a:spcPts val="1000"/>
              </a:spcBef>
              <a:spcAft>
                <a:spcPts val="0"/>
              </a:spcAft>
              <a:buSzPts val="1440"/>
              <a:buChar char="►"/>
            </a:pPr>
            <a:r>
              <a:rPr lang="es-ES"/>
              <a:t>Tomando el ejemplo de la piedra un evento es lanzarla y dejarla caer.</a:t>
            </a:r>
            <a:endParaRPr/>
          </a:p>
          <a:p>
            <a:pPr marL="0" lvl="0" indent="0" algn="l" rtl="0">
              <a:spcBef>
                <a:spcPts val="1000"/>
              </a:spcBef>
              <a:spcAft>
                <a:spcPts val="0"/>
              </a:spcAft>
              <a:buSzPts val="1440"/>
              <a:buNone/>
            </a:pPr>
            <a:r>
              <a:rPr lang="es-ES" b="1" u="sng"/>
              <a:t>¿Qué eventos existen en sistemas?</a:t>
            </a:r>
            <a:endParaRPr/>
          </a:p>
          <a:p>
            <a:pPr marL="0" lvl="0" indent="0" algn="l" rtl="0">
              <a:spcBef>
                <a:spcPts val="1000"/>
              </a:spcBef>
              <a:spcAft>
                <a:spcPts val="0"/>
              </a:spcAft>
              <a:buSzPts val="1440"/>
              <a:buNone/>
            </a:pPr>
            <a:r>
              <a:rPr lang="es-ES"/>
              <a:t>Cuando se esta trabajando con computadores se realizan múltiples eventos sobre los diferentes objetos  </a:t>
            </a:r>
            <a:endParaRPr/>
          </a:p>
          <a:p>
            <a:pPr marL="0" lvl="0" indent="0" algn="l" rtl="0">
              <a:spcBef>
                <a:spcPts val="1000"/>
              </a:spcBef>
              <a:spcAft>
                <a:spcPts val="0"/>
              </a:spcAft>
              <a:buSzPts val="1440"/>
              <a:buNone/>
            </a:pPr>
            <a:r>
              <a:rPr lang="es-ES"/>
              <a:t>  </a:t>
            </a:r>
            <a:endParaRPr/>
          </a:p>
        </p:txBody>
      </p:sp>
      <p:pic>
        <p:nvPicPr>
          <p:cNvPr id="314" name="Google Shape;314;p8"/>
          <p:cNvPicPr preferRelativeResize="0"/>
          <p:nvPr/>
        </p:nvPicPr>
        <p:blipFill rotWithShape="1">
          <a:blip r:embed="rId3">
            <a:alphaModFix/>
          </a:blip>
          <a:srcRect/>
          <a:stretch/>
        </p:blipFill>
        <p:spPr>
          <a:xfrm>
            <a:off x="1259044" y="4873849"/>
            <a:ext cx="7704652" cy="1604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9"/>
          <p:cNvSpPr txBox="1">
            <a:spLocks noGrp="1"/>
          </p:cNvSpPr>
          <p:nvPr>
            <p:ph type="title"/>
          </p:nvPr>
        </p:nvSpPr>
        <p:spPr>
          <a:xfrm>
            <a:off x="1154953"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s-ES" b="1"/>
              <a:t>MÉTODO</a:t>
            </a:r>
            <a:endParaRPr b="1"/>
          </a:p>
        </p:txBody>
      </p:sp>
      <p:sp>
        <p:nvSpPr>
          <p:cNvPr id="320" name="Google Shape;320;p9"/>
          <p:cNvSpPr txBox="1">
            <a:spLocks noGrp="1"/>
          </p:cNvSpPr>
          <p:nvPr>
            <p:ph type="body" idx="1"/>
          </p:nvPr>
        </p:nvSpPr>
        <p:spPr>
          <a:xfrm>
            <a:off x="1154955" y="2603500"/>
            <a:ext cx="8761412"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s-ES"/>
              <a:t>Es el resultado de realizar un evento, por ejemplo si lanzo una piedra a un vidrio (el evento en este caso es lanzar la piedra, el método sería romper el vidrio.  Podemos decir entonces que los métodos es dar un click sobre un ícono cuando lo seleccionamos, cuando damos un click o doble click o botón derecho cualquier acto sobre el ícono.</a:t>
            </a:r>
            <a:endParaRPr/>
          </a:p>
          <a:p>
            <a:pPr marL="0" lvl="0" indent="0" algn="l" rtl="0">
              <a:spcBef>
                <a:spcPts val="1000"/>
              </a:spcBef>
              <a:spcAft>
                <a:spcPts val="0"/>
              </a:spcAft>
              <a:buSzPts val="1440"/>
              <a:buNone/>
            </a:pPr>
            <a:r>
              <a:rPr lang="es-ES"/>
              <a:t>  </a:t>
            </a:r>
            <a:endParaRPr/>
          </a:p>
        </p:txBody>
      </p:sp>
      <p:pic>
        <p:nvPicPr>
          <p:cNvPr id="321" name="Google Shape;321;p9"/>
          <p:cNvPicPr preferRelativeResize="0"/>
          <p:nvPr/>
        </p:nvPicPr>
        <p:blipFill rotWithShape="1">
          <a:blip r:embed="rId3">
            <a:alphaModFix/>
          </a:blip>
          <a:srcRect/>
          <a:stretch/>
        </p:blipFill>
        <p:spPr>
          <a:xfrm>
            <a:off x="1517359" y="4311650"/>
            <a:ext cx="1367509" cy="1084598"/>
          </a:xfrm>
          <a:prstGeom prst="rect">
            <a:avLst/>
          </a:prstGeom>
          <a:noFill/>
          <a:ln>
            <a:noFill/>
          </a:ln>
        </p:spPr>
      </p:pic>
    </p:spTree>
  </p:cSld>
  <p:clrMapOvr>
    <a:masterClrMapping/>
  </p:clrMapOvr>
</p:sld>
</file>

<file path=ppt/theme/theme1.xml><?xml version="1.0" encoding="utf-8"?>
<a:theme xmlns:a="http://schemas.openxmlformats.org/drawingml/2006/main" name="Sala de reuniones Ion">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1416</Words>
  <Application>Microsoft Office PowerPoint</Application>
  <PresentationFormat>Panorámica</PresentationFormat>
  <Paragraphs>148</Paragraphs>
  <Slides>56</Slides>
  <Notes>56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56</vt:i4>
      </vt:variant>
    </vt:vector>
  </HeadingPairs>
  <TitlesOfParts>
    <vt:vector size="60" baseType="lpstr">
      <vt:lpstr>Arial</vt:lpstr>
      <vt:lpstr>Century Gothic</vt:lpstr>
      <vt:lpstr>Noto Sans Symbols</vt:lpstr>
      <vt:lpstr>Sala de reuniones Ion</vt:lpstr>
      <vt:lpstr>PROGRAMACIÓN.NET</vt:lpstr>
      <vt:lpstr>TEMÁTICAS A TRATAR</vt:lpstr>
      <vt:lpstr>EXPOSICIÒN DEL PROGRAMA</vt:lpstr>
      <vt:lpstr>POO (Programación orientada a objetos)</vt:lpstr>
      <vt:lpstr>OBJETO</vt:lpstr>
      <vt:lpstr>Ejemplo de objetos</vt:lpstr>
      <vt:lpstr>CLASES</vt:lpstr>
      <vt:lpstr> EVENTO</vt:lpstr>
      <vt:lpstr>MÉTODO</vt:lpstr>
      <vt:lpstr>HERENCIA</vt:lpstr>
      <vt:lpstr>FILOSOFÍA .NET</vt:lpstr>
      <vt:lpstr>¿QUÉ BUSCA .NET?</vt:lpstr>
      <vt:lpstr>NET FRAMEWORK 4,7(ÙLTIMO )</vt:lpstr>
      <vt:lpstr>VISUAL STUDIO.NET</vt:lpstr>
      <vt:lpstr>COMMOND LANGUAGE SPECIFICATION (CLS)</vt:lpstr>
      <vt:lpstr>COMMOND TYPE SYSTEM(CTS)</vt:lpstr>
      <vt:lpstr>GARBAGE COLECTION</vt:lpstr>
      <vt:lpstr>PÁGINA WEB</vt:lpstr>
      <vt:lpstr>SITIO WEB</vt:lpstr>
      <vt:lpstr>SOLUCIÓN</vt:lpstr>
      <vt:lpstr>FORMA DE INSTALAR EL VISUAL STUDIO</vt:lpstr>
      <vt:lpstr>DESCARGA DEL VISUAL STUDIO</vt:lpstr>
      <vt:lpstr>EJECUTABLE DEL VISUAL STUDIO</vt:lpstr>
      <vt:lpstr>EJECUTABLE DEL VISUAL STUDIO</vt:lpstr>
      <vt:lpstr>EJECUTABLE DEL VISUAL STUDIO</vt:lpstr>
      <vt:lpstr>VISUALIZAS EN DESCARGAS </vt:lpstr>
      <vt:lpstr>Selecciona los programas a utilizar</vt:lpstr>
      <vt:lpstr>EMPLEO DEL VISUAL STUDIO</vt:lpstr>
      <vt:lpstr>Selecciona C#(una forma de hacer filtros)</vt:lpstr>
      <vt:lpstr>Selecciona aplicación webASP.NET(NET framework)</vt:lpstr>
      <vt:lpstr>VERIFICAMOS QUE TODOS LOS LENGUAJES TIENEN COSAS EN COMÚN</vt:lpstr>
      <vt:lpstr>PERMITE AL PROGRAMADOR SELECCIONAR UBICACIÓN y EL FRAMEWORK DEPENDIENDO LA VERSIÓN</vt:lpstr>
      <vt:lpstr>Selecciona vacío</vt:lpstr>
      <vt:lpstr>Selecciona vacío</vt:lpstr>
      <vt:lpstr>APARECE ESTA VENTANA</vt:lpstr>
      <vt:lpstr>PARA SACAR LAS PRINCIPALES VENTANAS</vt:lpstr>
      <vt:lpstr>PARA SACAR LAS PRINCIPALES VENTANAS</vt:lpstr>
      <vt:lpstr>APARECEN</vt:lpstr>
      <vt:lpstr>SOLUCIÓN</vt:lpstr>
      <vt:lpstr>Encima del proyecto </vt:lpstr>
      <vt:lpstr>Se puede agregar formularios o vistas</vt:lpstr>
      <vt:lpstr>SE VISUALIZA LA SOLUCIÓN CON SUS CONTENIDOS</vt:lpstr>
      <vt:lpstr>NOS POSICIONAMOS EN DISEÑO</vt:lpstr>
      <vt:lpstr>CUANDO SE INSERTA UNA TABLA</vt:lpstr>
      <vt:lpstr>CUANDO SE ESTABLECE EL DISEÑO SE ACTIVA EL CUADRO DE HERRAMIENTAS</vt:lpstr>
      <vt:lpstr>CLASES Y FUNCIONES SE HEREDAN DE UN MISMO OBJETO</vt:lpstr>
      <vt:lpstr>PROPIEDADES</vt:lpstr>
      <vt:lpstr>Se debe guardar todo a través de:</vt:lpstr>
      <vt:lpstr>LABEL</vt:lpstr>
      <vt:lpstr>DATOS DE SALIDA</vt:lpstr>
      <vt:lpstr>LOS EVENTOS</vt:lpstr>
      <vt:lpstr>Presentación de PowerPoint</vt:lpstr>
      <vt:lpstr>TIPOS DE VARIABLES EN C#</vt:lpstr>
      <vt:lpstr>Formulario</vt:lpstr>
      <vt:lpstr>CODIFICACIÓN</vt:lpstr>
      <vt:lpstr>REALIZAR LOS SIGUIENTES EJERCICIOS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Rosalba Mesa Motato</dc:creator>
  <cp:lastModifiedBy>Rosalba Mesa Motato</cp:lastModifiedBy>
  <cp:revision>2</cp:revision>
  <dcterms:created xsi:type="dcterms:W3CDTF">2020-06-01T18:28:38Z</dcterms:created>
  <dcterms:modified xsi:type="dcterms:W3CDTF">2026-02-04T21:24:01Z</dcterms:modified>
</cp:coreProperties>
</file>